
<file path=[Content_Types].xml><?xml version="1.0" encoding="utf-8"?>
<Types xmlns="http://schemas.openxmlformats.org/package/2006/content-types">
  <Default Extension="png" ContentType="image/png"/>
  <Default Extension="mp3" ContentType="audio/m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884" r:id="rId2"/>
    <p:sldMasterId id="2147483909" r:id="rId3"/>
  </p:sldMasterIdLst>
  <p:notesMasterIdLst>
    <p:notesMasterId r:id="rId10"/>
  </p:notesMasterIdLst>
  <p:sldIdLst>
    <p:sldId id="257" r:id="rId4"/>
    <p:sldId id="294" r:id="rId5"/>
    <p:sldId id="295" r:id="rId6"/>
    <p:sldId id="296" r:id="rId7"/>
    <p:sldId id="297" r:id="rId8"/>
    <p:sldId id="265" r:id="rId9"/>
  </p:sldIdLst>
  <p:sldSz cx="12192000" cy="6858000"/>
  <p:notesSz cx="6834188" cy="9979025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1C1"/>
    <a:srgbClr val="0071BF"/>
    <a:srgbClr val="CFDEF3"/>
    <a:srgbClr val="006DBE"/>
    <a:srgbClr val="0066FF"/>
    <a:srgbClr val="0071C0"/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40503" autoAdjust="0"/>
    <p:restoredTop sz="94660"/>
  </p:normalViewPr>
  <p:slideViewPr>
    <p:cSldViewPr snapToObjects="1" showGuides="1">
      <p:cViewPr varScale="1">
        <p:scale>
          <a:sx n="57" d="100"/>
          <a:sy n="57" d="100"/>
        </p:scale>
        <p:origin x="52" y="24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presProps" Target="presProps.xml"/><Relationship Id="rId5" Type="http://schemas.openxmlformats.org/officeDocument/2006/relationships/slide" Target="slides/slide2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69B4CCAF-CB9D-490A-9E66-F62AD4049F79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60688" cy="498475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buFont typeface="Arial" panose="020B0604020202020204" pitchFamily="34" charset="0"/>
              <a:buNone/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123" name="Rectangle 3">
            <a:extLst>
              <a:ext uri="{FF2B5EF4-FFF2-40B4-BE49-F238E27FC236}">
                <a16:creationId xmlns:a16="http://schemas.microsoft.com/office/drawing/2014/main" id="{EB7C0C07-F55E-4C10-AC71-1C2200E0D54C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70325" y="0"/>
            <a:ext cx="2962275" cy="498475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buFont typeface="Arial" panose="020B0604020202020204" pitchFamily="34" charset="0"/>
              <a:buNone/>
              <a:defRPr sz="1200"/>
            </a:lvl1pPr>
          </a:lstStyle>
          <a:p>
            <a:pPr>
              <a:defRPr/>
            </a:pPr>
            <a:fld id="{27A2A230-EB3D-407B-B437-D5C024C2F6CC}" type="datetimeFigureOut">
              <a:rPr lang="zh-CN" altLang="en-US"/>
              <a:pPr>
                <a:defRPr/>
              </a:pPr>
              <a:t>2018/9/24</a:t>
            </a:fld>
            <a:endParaRPr lang="en-US"/>
          </a:p>
        </p:txBody>
      </p:sp>
      <p:sp>
        <p:nvSpPr>
          <p:cNvPr id="5124" name="Rectangle 4"/>
          <p:cNvSpPr>
            <a:spLocks noGrp="1" noRot="1" noChangeAspect="1" noChangeArrowheads="1"/>
          </p:cNvSpPr>
          <p:nvPr>
            <p:ph type="sldImg" idx="2"/>
          </p:nvPr>
        </p:nvSpPr>
        <p:spPr bwMode="auto">
          <a:xfrm>
            <a:off x="90488" y="747713"/>
            <a:ext cx="6651625" cy="3741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5125" name="Rectangle 5">
            <a:extLst>
              <a:ext uri="{FF2B5EF4-FFF2-40B4-BE49-F238E27FC236}">
                <a16:creationId xmlns:a16="http://schemas.microsoft.com/office/drawing/2014/main" id="{F1223845-3C32-4AF1-A2E1-3658EDBD4EB3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2625" y="4740275"/>
            <a:ext cx="5467350" cy="4489450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5126" name="Rectangle 6">
            <a:extLst>
              <a:ext uri="{FF2B5EF4-FFF2-40B4-BE49-F238E27FC236}">
                <a16:creationId xmlns:a16="http://schemas.microsoft.com/office/drawing/2014/main" id="{9E766261-6E2B-4087-B430-57F6ECD7964A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77375"/>
            <a:ext cx="2960688" cy="500063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buFont typeface="Arial" panose="020B0604020202020204" pitchFamily="34" charset="0"/>
              <a:buNone/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7" name="Rectangle 7">
            <a:extLst>
              <a:ext uri="{FF2B5EF4-FFF2-40B4-BE49-F238E27FC236}">
                <a16:creationId xmlns:a16="http://schemas.microsoft.com/office/drawing/2014/main" id="{C7A04A93-AAA2-4DB2-8930-F4435E2DA25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70325" y="9477375"/>
            <a:ext cx="2962275" cy="500063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buFont typeface="Arial" panose="020B0604020202020204" pitchFamily="34" charset="0"/>
              <a:buNone/>
              <a:defRPr sz="1200"/>
            </a:lvl1pPr>
          </a:lstStyle>
          <a:p>
            <a:pPr>
              <a:defRPr/>
            </a:pPr>
            <a:fld id="{D8ECB52F-DE72-4A39-99F1-3BBCFA23651C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072664" cy="1124744"/>
          </a:xfrm>
          <a:prstGeom prst="rect">
            <a:avLst/>
          </a:prstGeom>
        </p:spPr>
      </p:pic>
      <p:pic>
        <p:nvPicPr>
          <p:cNvPr id="2" name="图片 1"/>
          <p:cNvPicPr>
            <a:picLocks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" y="203200"/>
            <a:ext cx="12192001" cy="61544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895644" y="1696988"/>
            <a:ext cx="4400710" cy="4032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6999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937800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-33338"/>
            <a:ext cx="10972800" cy="1131888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5327915" y="838201"/>
            <a:ext cx="10972800" cy="48545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812019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34758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90926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-33338"/>
            <a:ext cx="10972800" cy="1131888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339851"/>
            <a:ext cx="10972800" cy="48545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Rectangle 1039">
            <a:extLst>
              <a:ext uri="{FF2B5EF4-FFF2-40B4-BE49-F238E27FC236}">
                <a16:creationId xmlns:a16="http://schemas.microsoft.com/office/drawing/2014/main" id="{42B850FE-87A6-474F-A954-C78597BAC0D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400801"/>
            <a:ext cx="2844800" cy="3206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040">
            <a:extLst>
              <a:ext uri="{FF2B5EF4-FFF2-40B4-BE49-F238E27FC236}">
                <a16:creationId xmlns:a16="http://schemas.microsoft.com/office/drawing/2014/main" id="{5B9DBBED-11CA-4635-BBAF-8C72CDC1C49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6959600" y="6381751"/>
            <a:ext cx="4800600" cy="3206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An Introduction to </a:t>
            </a:r>
            <a:r>
              <a:rPr lang="en-US" dirty="0" smtClean="0"/>
              <a:t>Database System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40359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1039">
            <a:extLst>
              <a:ext uri="{FF2B5EF4-FFF2-40B4-BE49-F238E27FC236}">
                <a16:creationId xmlns:a16="http://schemas.microsoft.com/office/drawing/2014/main" id="{42B850FE-87A6-474F-A954-C78597BAC0D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400801"/>
            <a:ext cx="2844800" cy="3206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040">
            <a:extLst>
              <a:ext uri="{FF2B5EF4-FFF2-40B4-BE49-F238E27FC236}">
                <a16:creationId xmlns:a16="http://schemas.microsoft.com/office/drawing/2014/main" id="{5B9DBBED-11CA-4635-BBAF-8C72CDC1C49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6959600" y="6381751"/>
            <a:ext cx="4800600" cy="3206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An Introduction </a:t>
            </a:r>
            <a:r>
              <a:rPr lang="en-US"/>
              <a:t>to </a:t>
            </a:r>
            <a:r>
              <a:rPr lang="en-US" smtClean="0"/>
              <a:t>Database System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966618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35713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1039">
            <a:extLst>
              <a:ext uri="{FF2B5EF4-FFF2-40B4-BE49-F238E27FC236}">
                <a16:creationId xmlns:a16="http://schemas.microsoft.com/office/drawing/2014/main" id="{42B850FE-87A6-474F-A954-C78597BAC0D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400801"/>
            <a:ext cx="2844800" cy="3206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1040">
            <a:extLst>
              <a:ext uri="{FF2B5EF4-FFF2-40B4-BE49-F238E27FC236}">
                <a16:creationId xmlns:a16="http://schemas.microsoft.com/office/drawing/2014/main" id="{5B9DBBED-11CA-4635-BBAF-8C72CDC1C49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6959600" y="6381751"/>
            <a:ext cx="4800600" cy="3206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An Introduction </a:t>
            </a:r>
            <a:r>
              <a:rPr lang="en-US"/>
              <a:t>to </a:t>
            </a:r>
            <a:r>
              <a:rPr lang="en-US" smtClean="0"/>
              <a:t>Database System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442811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-33338"/>
            <a:ext cx="10972800" cy="1131888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1039">
            <a:extLst>
              <a:ext uri="{FF2B5EF4-FFF2-40B4-BE49-F238E27FC236}">
                <a16:creationId xmlns:a16="http://schemas.microsoft.com/office/drawing/2014/main" id="{42B850FE-87A6-474F-A954-C78597BAC0D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400801"/>
            <a:ext cx="2844800" cy="3206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1040">
            <a:extLst>
              <a:ext uri="{FF2B5EF4-FFF2-40B4-BE49-F238E27FC236}">
                <a16:creationId xmlns:a16="http://schemas.microsoft.com/office/drawing/2014/main" id="{5B9DBBED-11CA-4635-BBAF-8C72CDC1C49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6959600" y="6381751"/>
            <a:ext cx="4800600" cy="3206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An Introduction </a:t>
            </a:r>
            <a:r>
              <a:rPr lang="en-US"/>
              <a:t>to </a:t>
            </a:r>
            <a:r>
              <a:rPr lang="en-US" smtClean="0"/>
              <a:t>Database System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72009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39">
            <a:extLst>
              <a:ext uri="{FF2B5EF4-FFF2-40B4-BE49-F238E27FC236}">
                <a16:creationId xmlns:a16="http://schemas.microsoft.com/office/drawing/2014/main" id="{42B850FE-87A6-474F-A954-C78597BAC0D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400801"/>
            <a:ext cx="2844800" cy="3206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1040">
            <a:extLst>
              <a:ext uri="{FF2B5EF4-FFF2-40B4-BE49-F238E27FC236}">
                <a16:creationId xmlns:a16="http://schemas.microsoft.com/office/drawing/2014/main" id="{5B9DBBED-11CA-4635-BBAF-8C72CDC1C49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6959600" y="6381751"/>
            <a:ext cx="4800600" cy="3206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An Introduction </a:t>
            </a:r>
            <a:r>
              <a:rPr lang="en-US"/>
              <a:t>to </a:t>
            </a:r>
            <a:r>
              <a:rPr lang="en-US" smtClean="0"/>
              <a:t>Database System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89309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217353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1039">
            <a:extLst>
              <a:ext uri="{FF2B5EF4-FFF2-40B4-BE49-F238E27FC236}">
                <a16:creationId xmlns:a16="http://schemas.microsoft.com/office/drawing/2014/main" id="{42B850FE-87A6-474F-A954-C78597BAC0D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400801"/>
            <a:ext cx="2844800" cy="3206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040">
            <a:extLst>
              <a:ext uri="{FF2B5EF4-FFF2-40B4-BE49-F238E27FC236}">
                <a16:creationId xmlns:a16="http://schemas.microsoft.com/office/drawing/2014/main" id="{5B9DBBED-11CA-4635-BBAF-8C72CDC1C49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6959600" y="6381751"/>
            <a:ext cx="4800600" cy="3206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An Introduction </a:t>
            </a:r>
            <a:r>
              <a:rPr lang="en-US"/>
              <a:t>to </a:t>
            </a:r>
            <a:r>
              <a:rPr lang="en-US" smtClean="0"/>
              <a:t>Database System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38305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1039">
            <a:extLst>
              <a:ext uri="{FF2B5EF4-FFF2-40B4-BE49-F238E27FC236}">
                <a16:creationId xmlns:a16="http://schemas.microsoft.com/office/drawing/2014/main" id="{42B850FE-87A6-474F-A954-C78597BAC0D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400801"/>
            <a:ext cx="2844800" cy="3206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040">
            <a:extLst>
              <a:ext uri="{FF2B5EF4-FFF2-40B4-BE49-F238E27FC236}">
                <a16:creationId xmlns:a16="http://schemas.microsoft.com/office/drawing/2014/main" id="{5B9DBBED-11CA-4635-BBAF-8C72CDC1C49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6959600" y="6381751"/>
            <a:ext cx="4800600" cy="3206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An Introduction </a:t>
            </a:r>
            <a:r>
              <a:rPr lang="en-US"/>
              <a:t>to </a:t>
            </a:r>
            <a:r>
              <a:rPr lang="en-US" smtClean="0"/>
              <a:t>Database System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198027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-33338"/>
            <a:ext cx="10972800" cy="1131888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339851"/>
            <a:ext cx="10972800" cy="48545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1039">
            <a:extLst>
              <a:ext uri="{FF2B5EF4-FFF2-40B4-BE49-F238E27FC236}">
                <a16:creationId xmlns:a16="http://schemas.microsoft.com/office/drawing/2014/main" id="{42B850FE-87A6-474F-A954-C78597BAC0D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400801"/>
            <a:ext cx="2844800" cy="3206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040">
            <a:extLst>
              <a:ext uri="{FF2B5EF4-FFF2-40B4-BE49-F238E27FC236}">
                <a16:creationId xmlns:a16="http://schemas.microsoft.com/office/drawing/2014/main" id="{5B9DBBED-11CA-4635-BBAF-8C72CDC1C49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6959600" y="6381751"/>
            <a:ext cx="4800600" cy="3206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An Introduction </a:t>
            </a:r>
            <a:r>
              <a:rPr lang="en-US"/>
              <a:t>to </a:t>
            </a:r>
            <a:r>
              <a:rPr lang="en-US" smtClean="0"/>
              <a:t>Database System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008496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-33338"/>
            <a:ext cx="2743200" cy="6227763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-33338"/>
            <a:ext cx="8026400" cy="62277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1039">
            <a:extLst>
              <a:ext uri="{FF2B5EF4-FFF2-40B4-BE49-F238E27FC236}">
                <a16:creationId xmlns:a16="http://schemas.microsoft.com/office/drawing/2014/main" id="{42B850FE-87A6-474F-A954-C78597BAC0D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400801"/>
            <a:ext cx="2844800" cy="3206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040">
            <a:extLst>
              <a:ext uri="{FF2B5EF4-FFF2-40B4-BE49-F238E27FC236}">
                <a16:creationId xmlns:a16="http://schemas.microsoft.com/office/drawing/2014/main" id="{5B9DBBED-11CA-4635-BBAF-8C72CDC1C49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6959600" y="6381751"/>
            <a:ext cx="4800600" cy="3206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An Introduction </a:t>
            </a:r>
            <a:r>
              <a:rPr lang="en-US"/>
              <a:t>to </a:t>
            </a:r>
            <a:r>
              <a:rPr lang="en-US" smtClean="0"/>
              <a:t>Database System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658462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418258184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5C47F76-E996-41CB-8BE8-485741BB1A27}" type="datetimeFigureOut">
              <a:rPr lang="zh-CN" altLang="en-US" smtClean="0"/>
              <a:t>2018/9/24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61D250B-E8FC-46DF-8851-0A58AB5BB8D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772377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5C47F76-E996-41CB-8BE8-485741BB1A27}" type="datetimeFigureOut">
              <a:rPr lang="zh-CN" altLang="en-US" smtClean="0"/>
              <a:t>2018/9/24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61D250B-E8FC-46DF-8851-0A58AB5BB8D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651254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5C47F76-E996-41CB-8BE8-485741BB1A27}" type="datetimeFigureOut">
              <a:rPr lang="zh-CN" altLang="en-US" smtClean="0"/>
              <a:t>2018/9/24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61D250B-E8FC-46DF-8851-0A58AB5BB8D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665417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5C47F76-E996-41CB-8BE8-485741BB1A27}" type="datetimeFigureOut">
              <a:rPr lang="zh-CN" altLang="en-US" smtClean="0"/>
              <a:t>2018/9/24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61D250B-E8FC-46DF-8851-0A58AB5BB8D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978712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5C47F76-E996-41CB-8BE8-485741BB1A27}" type="datetimeFigureOut">
              <a:rPr lang="zh-CN" altLang="en-US" smtClean="0"/>
              <a:t>2018/9/24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61D250B-E8FC-46DF-8851-0A58AB5BB8D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69478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4098408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5C47F76-E996-41CB-8BE8-485741BB1A27}" type="datetimeFigureOut">
              <a:rPr lang="zh-CN" altLang="en-US" smtClean="0"/>
              <a:t>2018/9/24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61D250B-E8FC-46DF-8851-0A58AB5BB8D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787096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5C47F76-E996-41CB-8BE8-485741BB1A27}" type="datetimeFigureOut">
              <a:rPr lang="zh-CN" altLang="en-US" smtClean="0"/>
              <a:t>2018/9/24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61D250B-E8FC-46DF-8851-0A58AB5BB8D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534182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5C47F76-E996-41CB-8BE8-485741BB1A27}" type="datetimeFigureOut">
              <a:rPr lang="zh-CN" altLang="en-US" smtClean="0"/>
              <a:t>2018/9/24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61D250B-E8FC-46DF-8851-0A58AB5BB8D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310910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5C47F76-E996-41CB-8BE8-485741BB1A27}" type="datetimeFigureOut">
              <a:rPr lang="zh-CN" altLang="en-US" smtClean="0"/>
              <a:t>2018/9/24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61D250B-E8FC-46DF-8851-0A58AB5BB8D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313239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5C47F76-E996-41CB-8BE8-485741BB1A27}" type="datetimeFigureOut">
              <a:rPr lang="zh-CN" altLang="en-US" smtClean="0"/>
              <a:t>2018/9/24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61D250B-E8FC-46DF-8851-0A58AB5BB8D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741265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5C47F76-E996-41CB-8BE8-485741BB1A27}" type="datetimeFigureOut">
              <a:rPr lang="zh-CN" altLang="en-US" smtClean="0"/>
              <a:t>2018/9/24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61D250B-E8FC-46DF-8851-0A58AB5BB8D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68853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708515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-33338"/>
            <a:ext cx="10972800" cy="1131888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339851"/>
            <a:ext cx="5384800" cy="485457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339851"/>
            <a:ext cx="5384800" cy="485457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8334406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3926780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-33338"/>
            <a:ext cx="10972800" cy="1131888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8795016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453951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1873848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18" Type="http://schemas.openxmlformats.org/officeDocument/2006/relationships/image" Target="../media/image5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4.gi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8.jp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image" Target="../media/image9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2351585" y="1124744"/>
            <a:ext cx="3931750" cy="424847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4061774" y="1772816"/>
            <a:ext cx="4068452" cy="338437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FA6FEB1-AFB2-44FA-B3D4-8201F35BCC0A}"/>
              </a:ext>
            </a:extLst>
          </p:cNvPr>
          <p:cNvPicPr>
            <a:picLocks noChangeAspect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0536" y="6408712"/>
            <a:ext cx="404664" cy="40466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 userDrawn="1"/>
        </p:nvPicPr>
        <p:blipFill>
          <a:blip r:embed="rId18"/>
          <a:stretch>
            <a:fillRect/>
          </a:stretch>
        </p:blipFill>
        <p:spPr>
          <a:xfrm>
            <a:off x="3895644" y="1696988"/>
            <a:ext cx="4400710" cy="403244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87" r:id="rId1"/>
    <p:sldLayoutId id="2147483922" r:id="rId2"/>
    <p:sldLayoutId id="2147483888" r:id="rId3"/>
    <p:sldLayoutId id="2147483889" r:id="rId4"/>
    <p:sldLayoutId id="2147483890" r:id="rId5"/>
    <p:sldLayoutId id="2147483891" r:id="rId6"/>
    <p:sldLayoutId id="2147483892" r:id="rId7"/>
    <p:sldLayoutId id="2147483893" r:id="rId8"/>
    <p:sldLayoutId id="2147483894" r:id="rId9"/>
    <p:sldLayoutId id="2147483895" r:id="rId10"/>
    <p:sldLayoutId id="2147483896" r:id="rId11"/>
    <p:sldLayoutId id="2147483897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bg1"/>
          </a:solidFill>
          <a:latin typeface="Arial" pitchFamily="34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bg1"/>
          </a:solidFill>
          <a:latin typeface="Arial" pitchFamily="34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bg1"/>
          </a:solidFill>
          <a:latin typeface="Arial" pitchFamily="34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bg1"/>
          </a:solidFill>
          <a:latin typeface="Arial" pitchFamily="34" charset="0"/>
          <a:ea typeface="宋体" pitchFamily="2" charset="-122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bg1"/>
          </a:solidFill>
          <a:latin typeface="Arial" pitchFamily="34" charset="0"/>
          <a:ea typeface="宋体" pitchFamily="2" charset="-122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bg1"/>
          </a:solidFill>
          <a:latin typeface="Arial" pitchFamily="34" charset="0"/>
          <a:ea typeface="宋体" pitchFamily="2" charset="-122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bg1"/>
          </a:solidFill>
          <a:latin typeface="Arial" pitchFamily="34" charset="0"/>
          <a:ea typeface="宋体" pitchFamily="2" charset="-122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bg1"/>
          </a:solidFill>
          <a:latin typeface="Arial" pitchFamily="34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SzPct val="100000"/>
        <a:buFont typeface="Wingdings" panose="05000000000000000000" pitchFamily="2" charset="2"/>
        <a:buChar char="v"/>
        <a:defRPr sz="28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SzPct val="100000"/>
        <a:buFont typeface="Wingdings" panose="05000000000000000000" pitchFamily="2" charset="2"/>
        <a:buChar char="n"/>
        <a:defRPr sz="2400" b="1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000" b="1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b="1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b="1">
          <a:solidFill>
            <a:schemeClr val="tx1"/>
          </a:solidFill>
          <a:latin typeface="+mn-lt"/>
          <a:ea typeface="+mn-ea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b="1">
          <a:solidFill>
            <a:schemeClr val="tx1"/>
          </a:solidFill>
          <a:latin typeface="+mn-lt"/>
          <a:ea typeface="+mn-ea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b="1">
          <a:solidFill>
            <a:schemeClr val="tx1"/>
          </a:solidFill>
          <a:latin typeface="+mn-lt"/>
          <a:ea typeface="+mn-ea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b="1">
          <a:solidFill>
            <a:schemeClr val="tx1"/>
          </a:solidFill>
          <a:latin typeface="+mn-lt"/>
          <a:ea typeface="+mn-ea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b="1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898" r:id="rId1"/>
    <p:sldLayoutId id="2147483899" r:id="rId2"/>
    <p:sldLayoutId id="2147483900" r:id="rId3"/>
    <p:sldLayoutId id="2147483901" r:id="rId4"/>
    <p:sldLayoutId id="2147483902" r:id="rId5"/>
    <p:sldLayoutId id="2147483903" r:id="rId6"/>
    <p:sldLayoutId id="2147483904" r:id="rId7"/>
    <p:sldLayoutId id="2147483905" r:id="rId8"/>
    <p:sldLayoutId id="2147483906" r:id="rId9"/>
    <p:sldLayoutId id="2147483907" r:id="rId10"/>
    <p:sldLayoutId id="2147483908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bg1"/>
          </a:solidFill>
          <a:latin typeface="Arial" pitchFamily="34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bg1"/>
          </a:solidFill>
          <a:latin typeface="Arial" pitchFamily="34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bg1"/>
          </a:solidFill>
          <a:latin typeface="Arial" pitchFamily="34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bg1"/>
          </a:solidFill>
          <a:latin typeface="Arial" pitchFamily="34" charset="0"/>
          <a:ea typeface="宋体" pitchFamily="2" charset="-122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bg1"/>
          </a:solidFill>
          <a:latin typeface="Arial" pitchFamily="34" charset="0"/>
          <a:ea typeface="宋体" pitchFamily="2" charset="-122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bg1"/>
          </a:solidFill>
          <a:latin typeface="Arial" pitchFamily="34" charset="0"/>
          <a:ea typeface="宋体" pitchFamily="2" charset="-122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bg1"/>
          </a:solidFill>
          <a:latin typeface="Arial" pitchFamily="34" charset="0"/>
          <a:ea typeface="宋体" pitchFamily="2" charset="-122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bg1"/>
          </a:solidFill>
          <a:latin typeface="Arial" pitchFamily="34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SzPct val="100000"/>
        <a:buFont typeface="Wingdings" panose="05000000000000000000" pitchFamily="2" charset="2"/>
        <a:buChar char="v"/>
        <a:defRPr sz="28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SzPct val="100000"/>
        <a:buFont typeface="Wingdings" panose="05000000000000000000" pitchFamily="2" charset="2"/>
        <a:buChar char="n"/>
        <a:defRPr sz="2400" b="1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000" b="1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b="1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b="1">
          <a:solidFill>
            <a:schemeClr val="tx1"/>
          </a:solidFill>
          <a:latin typeface="+mn-lt"/>
          <a:ea typeface="+mn-ea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b="1">
          <a:solidFill>
            <a:schemeClr val="tx1"/>
          </a:solidFill>
          <a:latin typeface="+mn-lt"/>
          <a:ea typeface="+mn-ea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b="1">
          <a:solidFill>
            <a:schemeClr val="tx1"/>
          </a:solidFill>
          <a:latin typeface="+mn-lt"/>
          <a:ea typeface="+mn-ea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b="1">
          <a:solidFill>
            <a:schemeClr val="tx1"/>
          </a:solidFill>
          <a:latin typeface="+mn-lt"/>
          <a:ea typeface="+mn-ea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b="1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0" y="1955786"/>
            <a:ext cx="12192000" cy="2946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5895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1" r:id="rId1"/>
    <p:sldLayoutId id="2147483910" r:id="rId2"/>
    <p:sldLayoutId id="2147483911" r:id="rId3"/>
    <p:sldLayoutId id="2147483912" r:id="rId4"/>
    <p:sldLayoutId id="2147483913" r:id="rId5"/>
    <p:sldLayoutId id="2147483914" r:id="rId6"/>
    <p:sldLayoutId id="2147483915" r:id="rId7"/>
    <p:sldLayoutId id="2147483916" r:id="rId8"/>
    <p:sldLayoutId id="2147483917" r:id="rId9"/>
    <p:sldLayoutId id="2147483918" r:id="rId10"/>
    <p:sldLayoutId id="2147483919" r:id="rId11"/>
    <p:sldLayoutId id="214748392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11.png"/><Relationship Id="rId4" Type="http://schemas.openxmlformats.org/officeDocument/2006/relationships/image" Target="../media/image10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p3"/><Relationship Id="rId1" Type="http://schemas.microsoft.com/office/2007/relationships/media" Target="../media/media4.mp3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p3"/><Relationship Id="rId1" Type="http://schemas.microsoft.com/office/2007/relationships/media" Target="../media/media5.mp3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407368" y="180221"/>
            <a:ext cx="5400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An Introduction </a:t>
            </a: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to </a:t>
            </a:r>
            <a:r>
              <a:rPr lang="en-US" altLang="zh-CN" sz="2400" b="1" smtClean="0">
                <a:solidFill>
                  <a:schemeClr val="bg1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Database System</a:t>
            </a:r>
            <a:endParaRPr lang="zh-CN" altLang="en-US" sz="2400" b="1" dirty="0">
              <a:solidFill>
                <a:schemeClr val="bg1"/>
              </a:solidFill>
              <a:latin typeface="Times New Roman" panose="02020603050405020304" pitchFamily="18" charset="0"/>
              <a:ea typeface="华文行楷" panose="02010800040101010101" pitchFamily="2" charset="-122"/>
            </a:endParaRPr>
          </a:p>
        </p:txBody>
      </p:sp>
      <p:sp>
        <p:nvSpPr>
          <p:cNvPr id="15" name="TextBox 2">
            <a:extLst>
              <a:ext uri="{FF2B5EF4-FFF2-40B4-BE49-F238E27FC236}">
                <a16:creationId xmlns:a16="http://schemas.microsoft.com/office/drawing/2014/main" id="{A375180A-9AB0-422C-82C3-1ACB04171484}"/>
              </a:ext>
            </a:extLst>
          </p:cNvPr>
          <p:cNvSpPr txBox="1"/>
          <p:nvPr/>
        </p:nvSpPr>
        <p:spPr>
          <a:xfrm>
            <a:off x="1127448" y="2809747"/>
            <a:ext cx="554461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3.2  </a:t>
            </a:r>
            <a:r>
              <a:rPr lang="zh-CN" altLang="en-US" sz="44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学生</a:t>
            </a:r>
            <a:r>
              <a:rPr lang="en-US" altLang="zh-CN" sz="44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-</a:t>
            </a:r>
            <a:r>
              <a:rPr lang="zh-CN" altLang="en-US" sz="44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课程数据库</a:t>
            </a:r>
            <a:endParaRPr lang="zh-CN" altLang="en-US" sz="4400" b="1" dirty="0">
              <a:solidFill>
                <a:schemeClr val="bg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5792680"/>
            <a:ext cx="10058400" cy="804672"/>
          </a:xfrm>
          <a:prstGeom prst="rect">
            <a:avLst/>
          </a:prstGeom>
        </p:spPr>
      </p:pic>
      <p:pic>
        <p:nvPicPr>
          <p:cNvPr id="4" name="Voice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816768" y="3194468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568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000">
        <p:fade/>
      </p:transition>
    </mc:Choice>
    <mc:Fallback xmlns="">
      <p:transition spd="med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3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6DBE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375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9" grpId="0"/>
      <p:bldP spid="1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D3787158-0746-44DF-9D72-4662EDB92FE3}"/>
              </a:ext>
            </a:extLst>
          </p:cNvPr>
          <p:cNvSpPr txBox="1"/>
          <p:nvPr/>
        </p:nvSpPr>
        <p:spPr>
          <a:xfrm>
            <a:off x="335360" y="251937"/>
            <a:ext cx="10536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>
                <a:solidFill>
                  <a:srgbClr val="0071C1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3.2</a:t>
            </a:r>
            <a:endParaRPr lang="zh-CN" altLang="en-US" sz="3200" b="1" dirty="0">
              <a:solidFill>
                <a:srgbClr val="0071C1"/>
              </a:solidFill>
              <a:latin typeface="Times New Roman" panose="02020603050405020304" pitchFamily="18" charset="0"/>
              <a:ea typeface="华文行楷" panose="02010800040101010101" pitchFamily="2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247B475-AB97-426C-A652-6DD5C0406EF9}"/>
              </a:ext>
            </a:extLst>
          </p:cNvPr>
          <p:cNvSpPr txBox="1"/>
          <p:nvPr/>
        </p:nvSpPr>
        <p:spPr>
          <a:xfrm>
            <a:off x="1128018" y="251938"/>
            <a:ext cx="43199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学生</a:t>
            </a:r>
            <a:r>
              <a:rPr lang="en-US" altLang="zh-CN" sz="3200" b="1" dirty="0">
                <a:solidFill>
                  <a:schemeClr val="bg1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-</a:t>
            </a:r>
            <a:r>
              <a:rPr lang="zh-CN" altLang="en-US" sz="3200" dirty="0">
                <a:solidFill>
                  <a:schemeClr val="bg1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课程</a:t>
            </a:r>
            <a:r>
              <a:rPr lang="zh-CN" altLang="en-US" sz="3200" b="1" dirty="0">
                <a:solidFill>
                  <a:schemeClr val="bg1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数据库</a:t>
            </a:r>
            <a:endParaRPr lang="zh-CN" altLang="en-US" sz="3200" dirty="0">
              <a:solidFill>
                <a:schemeClr val="bg1"/>
              </a:solidFill>
              <a:latin typeface="Times New Roman" panose="02020603050405020304" pitchFamily="18" charset="0"/>
              <a:ea typeface="华文行楷" panose="02010800040101010101" pitchFamily="2" charset="-122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8220AC3B-9714-4731-8858-59E3ED456941}"/>
              </a:ext>
            </a:extLst>
          </p:cNvPr>
          <p:cNvSpPr txBox="1"/>
          <p:nvPr/>
        </p:nvSpPr>
        <p:spPr>
          <a:xfrm>
            <a:off x="1186746" y="908720"/>
            <a:ext cx="53413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lang="zh-CN" altLang="en-US" sz="2400" b="1" dirty="0">
                <a:latin typeface="Times New Roman" panose="02020603050405020304" pitchFamily="18" charset="0"/>
              </a:rPr>
              <a:t>学生</a:t>
            </a:r>
            <a:r>
              <a:rPr lang="en-US" altLang="zh-CN" sz="2400" b="1" dirty="0">
                <a:latin typeface="Times New Roman" panose="02020603050405020304" pitchFamily="18" charset="0"/>
              </a:rPr>
              <a:t>-</a:t>
            </a:r>
            <a:r>
              <a:rPr lang="zh-CN" altLang="en-US" sz="2400" b="1" dirty="0">
                <a:latin typeface="Times New Roman" panose="02020603050405020304" pitchFamily="18" charset="0"/>
              </a:rPr>
              <a:t>课程模式 </a:t>
            </a:r>
            <a:r>
              <a:rPr lang="en-US" altLang="zh-CN" sz="2400" b="1" dirty="0">
                <a:latin typeface="Times New Roman" panose="02020603050405020304" pitchFamily="18" charset="0"/>
              </a:rPr>
              <a:t>S-T</a:t>
            </a:r>
            <a:endParaRPr lang="zh-CN" altLang="en-US" sz="2400" b="1" dirty="0">
              <a:latin typeface="Times New Roman" panose="02020603050405020304" pitchFamily="18" charset="0"/>
            </a:endParaRPr>
          </a:p>
        </p:txBody>
      </p:sp>
      <p:sp>
        <p:nvSpPr>
          <p:cNvPr id="24" name="Text Box 1052"/>
          <p:cNvSpPr txBox="1">
            <a:spLocks noChangeArrowheads="1"/>
          </p:cNvSpPr>
          <p:nvPr/>
        </p:nvSpPr>
        <p:spPr bwMode="auto">
          <a:xfrm>
            <a:off x="1678780" y="1427872"/>
            <a:ext cx="9241756" cy="1785104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SzPct val="100000"/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SzPct val="10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Times New Roman" panose="02020603050405020304" pitchFamily="18" charset="0"/>
              </a:rPr>
              <a:t>学生表：</a:t>
            </a:r>
            <a:r>
              <a:rPr lang="en-US" altLang="zh-CN" sz="2000" dirty="0">
                <a:latin typeface="Times New Roman" panose="02020603050405020304" pitchFamily="18" charset="0"/>
              </a:rPr>
              <a:t>Student(</a:t>
            </a:r>
            <a:r>
              <a:rPr lang="en-US" altLang="zh-CN" sz="2000" u="sng" dirty="0" err="1">
                <a:latin typeface="Times New Roman" panose="02020603050405020304" pitchFamily="18" charset="0"/>
              </a:rPr>
              <a:t>Sno</a:t>
            </a:r>
            <a:r>
              <a:rPr lang="en-US" altLang="zh-CN" sz="2000" dirty="0" err="1">
                <a:latin typeface="Times New Roman" panose="02020603050405020304" pitchFamily="18" charset="0"/>
              </a:rPr>
              <a:t>,Sname,Ssex,Sage,Sdept</a:t>
            </a:r>
            <a:r>
              <a:rPr lang="en-US" altLang="zh-CN" sz="2000" dirty="0">
                <a:latin typeface="Times New Roman" panose="02020603050405020304" pitchFamily="18" charset="0"/>
              </a:rPr>
              <a:t>)</a:t>
            </a:r>
          </a:p>
          <a:p>
            <a:pPr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l"/>
            </a:pPr>
            <a:r>
              <a:rPr lang="zh-CN" altLang="en-US" sz="2000" dirty="0" smtClean="0">
                <a:latin typeface="Times New Roman" panose="02020603050405020304" pitchFamily="18" charset="0"/>
              </a:rPr>
              <a:t>课程表</a:t>
            </a:r>
            <a:r>
              <a:rPr lang="zh-CN" altLang="en-US" sz="2000" dirty="0">
                <a:latin typeface="Times New Roman" panose="02020603050405020304" pitchFamily="18" charset="0"/>
              </a:rPr>
              <a:t>：</a:t>
            </a:r>
            <a:r>
              <a:rPr lang="en-US" altLang="zh-CN" sz="2000" dirty="0">
                <a:latin typeface="Times New Roman" panose="02020603050405020304" pitchFamily="18" charset="0"/>
              </a:rPr>
              <a:t>Course(</a:t>
            </a:r>
            <a:r>
              <a:rPr lang="en-US" altLang="zh-CN" sz="2000" u="sng" dirty="0" err="1">
                <a:latin typeface="Times New Roman" panose="02020603050405020304" pitchFamily="18" charset="0"/>
              </a:rPr>
              <a:t>Cno</a:t>
            </a:r>
            <a:r>
              <a:rPr lang="en-US" altLang="zh-CN" sz="2000" dirty="0" err="1">
                <a:latin typeface="Times New Roman" panose="02020603050405020304" pitchFamily="18" charset="0"/>
              </a:rPr>
              <a:t>,Cname,Cpno,Ccredit</a:t>
            </a:r>
            <a:r>
              <a:rPr lang="en-US" altLang="zh-CN" sz="2000" dirty="0">
                <a:latin typeface="Times New Roman" panose="02020603050405020304" pitchFamily="18" charset="0"/>
              </a:rPr>
              <a:t>)</a:t>
            </a:r>
          </a:p>
          <a:p>
            <a:pPr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l"/>
            </a:pPr>
            <a:r>
              <a:rPr lang="zh-CN" altLang="en-US" sz="2000" dirty="0" smtClean="0">
                <a:latin typeface="Times New Roman" panose="02020603050405020304" pitchFamily="18" charset="0"/>
              </a:rPr>
              <a:t>学生</a:t>
            </a:r>
            <a:r>
              <a:rPr lang="zh-CN" altLang="en-US" sz="2000" dirty="0">
                <a:latin typeface="Times New Roman" panose="02020603050405020304" pitchFamily="18" charset="0"/>
              </a:rPr>
              <a:t>选课表：</a:t>
            </a:r>
            <a:r>
              <a:rPr lang="en-US" altLang="zh-CN" sz="2000" dirty="0" smtClean="0">
                <a:latin typeface="Times New Roman" panose="02020603050405020304" pitchFamily="18" charset="0"/>
              </a:rPr>
              <a:t>SC(</a:t>
            </a:r>
            <a:r>
              <a:rPr lang="en-US" altLang="zh-CN" sz="2000" u="sng" dirty="0" err="1" smtClean="0">
                <a:latin typeface="Times New Roman" panose="02020603050405020304" pitchFamily="18" charset="0"/>
              </a:rPr>
              <a:t>Sno,Cno</a:t>
            </a:r>
            <a:r>
              <a:rPr lang="en-US" altLang="zh-CN" sz="2000" dirty="0" err="1" smtClean="0">
                <a:latin typeface="Times New Roman" panose="02020603050405020304" pitchFamily="18" charset="0"/>
              </a:rPr>
              <a:t>,Grade</a:t>
            </a:r>
            <a:endParaRPr lang="en-US" altLang="zh-CN" sz="2000" dirty="0" smtClean="0">
              <a:latin typeface="Times New Roman" panose="02020603050405020304" pitchFamily="18" charset="0"/>
            </a:endParaRPr>
          </a:p>
          <a:p>
            <a:pPr marL="0" indent="0" eaLnBrk="1" hangingPunct="1">
              <a:spcBef>
                <a:spcPct val="50000"/>
              </a:spcBef>
              <a:buSzTx/>
              <a:buNone/>
            </a:pPr>
            <a:r>
              <a:rPr lang="zh-CN" altLang="en-US" sz="2000" dirty="0" smtClean="0">
                <a:latin typeface="Times New Roman" panose="02020603050405020304" pitchFamily="18" charset="0"/>
              </a:rPr>
              <a:t>其中</a:t>
            </a:r>
            <a:r>
              <a:rPr lang="zh-CN" altLang="en-US" sz="2000" dirty="0">
                <a:latin typeface="Times New Roman" panose="02020603050405020304" pitchFamily="18" charset="0"/>
              </a:rPr>
              <a:t>，</a:t>
            </a:r>
            <a:r>
              <a:rPr lang="zh-CN" altLang="en-US" sz="2000" dirty="0" smtClean="0">
                <a:latin typeface="Times New Roman" panose="02020603050405020304" pitchFamily="18" charset="0"/>
              </a:rPr>
              <a:t>主</a:t>
            </a:r>
            <a:r>
              <a:rPr lang="zh-CN" altLang="en-US" sz="2000" dirty="0">
                <a:latin typeface="Times New Roman" panose="02020603050405020304" pitchFamily="18" charset="0"/>
              </a:rPr>
              <a:t>码加下划线</a:t>
            </a:r>
            <a:r>
              <a:rPr lang="zh-CN" altLang="en-US" sz="2000" dirty="0" smtClean="0">
                <a:latin typeface="Times New Roman" panose="02020603050405020304" pitchFamily="18" charset="0"/>
              </a:rPr>
              <a:t>表示。</a:t>
            </a:r>
            <a:endParaRPr lang="en-US" altLang="zh-CN" sz="2000" dirty="0">
              <a:latin typeface="Times New Roman" panose="02020603050405020304" pitchFamily="18" charset="0"/>
            </a:endParaRPr>
          </a:p>
        </p:txBody>
      </p:sp>
      <p:pic>
        <p:nvPicPr>
          <p:cNvPr id="4" name="Voice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600744" y="3385127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755352"/>
      </p:ext>
    </p:extLst>
  </p:cSld>
  <p:clrMapOvr>
    <a:masterClrMapping/>
  </p:clrMapOvr>
  <p:transition spd="slow" advTm="2600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47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9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1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14200"/>
                                  </p:stCondLst>
                                  <p:iterate type="lt">
                                    <p:tmPct val="16923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3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grpId="0" nodeType="withEffect">
                                  <p:stCondLst>
                                    <p:cond delay="174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8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2" grpId="0"/>
      <p:bldP spid="3" grpId="0"/>
      <p:bldP spid="23" grpId="0"/>
      <p:bldP spid="2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D3787158-0746-44DF-9D72-4662EDB92FE3}"/>
              </a:ext>
            </a:extLst>
          </p:cNvPr>
          <p:cNvSpPr txBox="1"/>
          <p:nvPr/>
        </p:nvSpPr>
        <p:spPr>
          <a:xfrm>
            <a:off x="335360" y="251937"/>
            <a:ext cx="10536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>
                <a:solidFill>
                  <a:srgbClr val="0071C1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3.2</a:t>
            </a:r>
            <a:endParaRPr lang="zh-CN" altLang="en-US" sz="3200" b="1" dirty="0">
              <a:solidFill>
                <a:srgbClr val="0071C1"/>
              </a:solidFill>
              <a:latin typeface="Times New Roman" panose="02020603050405020304" pitchFamily="18" charset="0"/>
              <a:ea typeface="华文行楷" panose="02010800040101010101" pitchFamily="2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247B475-AB97-426C-A652-6DD5C0406EF9}"/>
              </a:ext>
            </a:extLst>
          </p:cNvPr>
          <p:cNvSpPr txBox="1"/>
          <p:nvPr/>
        </p:nvSpPr>
        <p:spPr>
          <a:xfrm>
            <a:off x="1128018" y="251938"/>
            <a:ext cx="43199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学生</a:t>
            </a:r>
            <a:r>
              <a:rPr lang="en-US" altLang="zh-CN" sz="3200" b="1" dirty="0">
                <a:solidFill>
                  <a:schemeClr val="bg1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-</a:t>
            </a:r>
            <a:r>
              <a:rPr lang="zh-CN" altLang="en-US" sz="3200" dirty="0">
                <a:solidFill>
                  <a:schemeClr val="bg1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课程</a:t>
            </a:r>
            <a:r>
              <a:rPr lang="zh-CN" altLang="en-US" sz="3200" b="1" dirty="0">
                <a:solidFill>
                  <a:schemeClr val="bg1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数据库</a:t>
            </a:r>
            <a:endParaRPr lang="zh-CN" altLang="en-US" sz="3200" dirty="0">
              <a:solidFill>
                <a:schemeClr val="bg1"/>
              </a:solidFill>
              <a:latin typeface="Times New Roman" panose="02020603050405020304" pitchFamily="18" charset="0"/>
              <a:ea typeface="华文行楷" panose="02010800040101010101" pitchFamily="2" charset="-122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8220AC3B-9714-4731-8858-59E3ED456941}"/>
              </a:ext>
            </a:extLst>
          </p:cNvPr>
          <p:cNvSpPr txBox="1"/>
          <p:nvPr/>
        </p:nvSpPr>
        <p:spPr>
          <a:xfrm>
            <a:off x="1186746" y="908720"/>
            <a:ext cx="53413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lang="zh-CN" altLang="en-US" sz="2400" b="1" dirty="0">
                <a:latin typeface="Times New Roman" panose="02020603050405020304" pitchFamily="18" charset="0"/>
              </a:rPr>
              <a:t>学生</a:t>
            </a:r>
            <a:r>
              <a:rPr lang="en-US" altLang="zh-CN" sz="2400" b="1" dirty="0">
                <a:latin typeface="Times New Roman" panose="02020603050405020304" pitchFamily="18" charset="0"/>
              </a:rPr>
              <a:t>-</a:t>
            </a:r>
            <a:r>
              <a:rPr lang="zh-CN" altLang="en-US" sz="2400" b="1" dirty="0">
                <a:latin typeface="Times New Roman" panose="02020603050405020304" pitchFamily="18" charset="0"/>
              </a:rPr>
              <a:t>课程模式 </a:t>
            </a:r>
            <a:r>
              <a:rPr lang="en-US" altLang="zh-CN" sz="2400" b="1" dirty="0">
                <a:latin typeface="Times New Roman" panose="02020603050405020304" pitchFamily="18" charset="0"/>
              </a:rPr>
              <a:t>S-T</a:t>
            </a:r>
            <a:endParaRPr lang="zh-CN" altLang="en-US" sz="2400" b="1" dirty="0">
              <a:latin typeface="Times New Roman" panose="02020603050405020304" pitchFamily="18" charset="0"/>
            </a:endParaRPr>
          </a:p>
        </p:txBody>
      </p:sp>
      <p:sp>
        <p:nvSpPr>
          <p:cNvPr id="24" name="Text Box 1052"/>
          <p:cNvSpPr txBox="1">
            <a:spLocks noChangeArrowheads="1"/>
          </p:cNvSpPr>
          <p:nvPr/>
        </p:nvSpPr>
        <p:spPr bwMode="auto">
          <a:xfrm>
            <a:off x="1678780" y="1427872"/>
            <a:ext cx="9241756" cy="400110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SzPct val="100000"/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SzPct val="10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Times New Roman" panose="02020603050405020304" pitchFamily="18" charset="0"/>
              </a:rPr>
              <a:t>学生表：</a:t>
            </a:r>
            <a:r>
              <a:rPr lang="en-US" altLang="zh-CN" sz="2000" dirty="0">
                <a:latin typeface="Times New Roman" panose="02020603050405020304" pitchFamily="18" charset="0"/>
              </a:rPr>
              <a:t>Student(</a:t>
            </a:r>
            <a:r>
              <a:rPr lang="en-US" altLang="zh-CN" sz="2000" u="sng" dirty="0" err="1">
                <a:latin typeface="Times New Roman" panose="02020603050405020304" pitchFamily="18" charset="0"/>
              </a:rPr>
              <a:t>Sno</a:t>
            </a:r>
            <a:r>
              <a:rPr lang="en-US" altLang="zh-CN" sz="2000" dirty="0" err="1">
                <a:latin typeface="Times New Roman" panose="02020603050405020304" pitchFamily="18" charset="0"/>
              </a:rPr>
              <a:t>,Sname,Ssex,Sage,Sdept</a:t>
            </a:r>
            <a:r>
              <a:rPr lang="en-US" altLang="zh-CN" sz="2000" dirty="0" smtClean="0">
                <a:latin typeface="Times New Roman" panose="02020603050405020304" pitchFamily="18" charset="0"/>
              </a:rPr>
              <a:t>)</a:t>
            </a:r>
            <a:endParaRPr lang="en-US" altLang="zh-CN" sz="2000" dirty="0">
              <a:latin typeface="Times New Roman" panose="02020603050405020304" pitchFamily="18" charset="0"/>
            </a:endParaRP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625423"/>
              </p:ext>
            </p:extLst>
          </p:nvPr>
        </p:nvGraphicFramePr>
        <p:xfrm>
          <a:off x="1678780" y="2225143"/>
          <a:ext cx="8960545" cy="289062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92109">
                  <a:extLst>
                    <a:ext uri="{9D8B030D-6E8A-4147-A177-3AD203B41FA5}">
                      <a16:colId xmlns:a16="http://schemas.microsoft.com/office/drawing/2014/main" val="1997736616"/>
                    </a:ext>
                  </a:extLst>
                </a:gridCol>
                <a:gridCol w="1792109">
                  <a:extLst>
                    <a:ext uri="{9D8B030D-6E8A-4147-A177-3AD203B41FA5}">
                      <a16:colId xmlns:a16="http://schemas.microsoft.com/office/drawing/2014/main" val="1578793315"/>
                    </a:ext>
                  </a:extLst>
                </a:gridCol>
                <a:gridCol w="1792109">
                  <a:extLst>
                    <a:ext uri="{9D8B030D-6E8A-4147-A177-3AD203B41FA5}">
                      <a16:colId xmlns:a16="http://schemas.microsoft.com/office/drawing/2014/main" val="3547214602"/>
                    </a:ext>
                  </a:extLst>
                </a:gridCol>
                <a:gridCol w="1792109">
                  <a:extLst>
                    <a:ext uri="{9D8B030D-6E8A-4147-A177-3AD203B41FA5}">
                      <a16:colId xmlns:a16="http://schemas.microsoft.com/office/drawing/2014/main" val="1385615240"/>
                    </a:ext>
                  </a:extLst>
                </a:gridCol>
                <a:gridCol w="1792109">
                  <a:extLst>
                    <a:ext uri="{9D8B030D-6E8A-4147-A177-3AD203B41FA5}">
                      <a16:colId xmlns:a16="http://schemas.microsoft.com/office/drawing/2014/main" val="295609601"/>
                    </a:ext>
                  </a:extLst>
                </a:gridCol>
              </a:tblGrid>
              <a:tr h="89216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itchFamily="34" charset="0"/>
                        <a:buNone/>
                        <a:tabLst/>
                      </a:pPr>
                      <a:r>
                        <a:rPr kumimoji="0" lang="zh-CN" altLang="en-US" sz="18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学号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itchFamily="34" charset="0"/>
                        <a:buNone/>
                        <a:tabLst/>
                      </a:pPr>
                      <a:r>
                        <a:rPr kumimoji="0" lang="en-US" sz="1800" b="1" u="none" strike="noStrike" cap="none" normalizeH="0" baseline="0" dirty="0" err="1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Sno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rgbClr val="007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7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7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7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itchFamily="34" charset="0"/>
                        <a:buNone/>
                        <a:tabLst/>
                      </a:pPr>
                      <a:r>
                        <a:rPr kumimoji="0" lang="zh-CN" altLang="en-US" sz="18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姓名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itchFamily="34" charset="0"/>
                        <a:buNone/>
                        <a:tabLst/>
                      </a:pPr>
                      <a:r>
                        <a:rPr kumimoji="0" lang="en-US" sz="1800" b="1" u="none" strike="noStrike" cap="none" normalizeH="0" baseline="0" dirty="0" err="1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Sname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rgbClr val="007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7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7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7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itchFamily="34" charset="0"/>
                        <a:buNone/>
                        <a:tabLst/>
                      </a:pPr>
                      <a:r>
                        <a:rPr kumimoji="0" lang="zh-CN" altLang="en-US" sz="18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性别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itchFamily="34" charset="0"/>
                        <a:buNone/>
                        <a:tabLst/>
                      </a:pPr>
                      <a:r>
                        <a:rPr kumimoji="0" lang="zh-CN" altLang="en-US" sz="18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</a:t>
                      </a:r>
                      <a:r>
                        <a:rPr kumimoji="0" lang="en-US" sz="1800" b="1" u="none" strike="noStrike" cap="none" normalizeH="0" baseline="0" dirty="0" err="1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Ssex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rgbClr val="007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7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7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7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itchFamily="34" charset="0"/>
                        <a:buNone/>
                        <a:tabLst/>
                      </a:pPr>
                      <a:r>
                        <a:rPr kumimoji="0" lang="zh-CN" altLang="en-US" sz="18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年龄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itchFamily="34" charset="0"/>
                        <a:buNone/>
                        <a:tabLst/>
                      </a:pPr>
                      <a:r>
                        <a:rPr kumimoji="0" lang="zh-CN" altLang="en-US" sz="18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</a:t>
                      </a:r>
                      <a:r>
                        <a:rPr kumimoji="0" lang="en-US" sz="18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Sage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rgbClr val="007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7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7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7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itchFamily="34" charset="0"/>
                        <a:buNone/>
                        <a:tabLst/>
                      </a:pPr>
                      <a:r>
                        <a:rPr kumimoji="0" lang="zh-CN" altLang="en-US" sz="18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所在系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itchFamily="34" charset="0"/>
                        <a:buNone/>
                        <a:tabLst/>
                      </a:pPr>
                      <a:r>
                        <a:rPr kumimoji="0" lang="zh-CN" altLang="en-US" sz="18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</a:t>
                      </a:r>
                      <a:r>
                        <a:rPr kumimoji="0" lang="en-US" sz="1800" b="1" u="none" strike="noStrike" cap="none" normalizeH="0" baseline="0" dirty="0" err="1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Sdept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rgbClr val="007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7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7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7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76260597"/>
                  </a:ext>
                </a:extLst>
              </a:tr>
              <a:tr h="49961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itchFamily="34" charset="0"/>
                        <a:buNone/>
                        <a:tabLst/>
                      </a:pPr>
                      <a:r>
                        <a:rPr kumimoji="0" lang="en-US" sz="18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201215121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rgbClr val="007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7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7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7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itchFamily="34" charset="0"/>
                        <a:buNone/>
                        <a:tabLst/>
                      </a:pPr>
                      <a:r>
                        <a:rPr kumimoji="0" lang="zh-CN" altLang="en-US" sz="18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李勇</a:t>
                      </a:r>
                      <a:endParaRPr kumimoji="0" lang="zh-CN" alt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rgbClr val="007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7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7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7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itchFamily="34" charset="0"/>
                        <a:buNone/>
                        <a:tabLst/>
                      </a:pPr>
                      <a:r>
                        <a:rPr kumimoji="0" lang="zh-CN" altLang="en-US" sz="1800" b="1" u="none" strike="noStrike" cap="none" normalizeH="0" baseline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男</a:t>
                      </a:r>
                      <a:endParaRPr kumimoji="0" lang="zh-CN" alt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rgbClr val="007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7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7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7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itchFamily="34" charset="0"/>
                        <a:buNone/>
                        <a:tabLst/>
                      </a:pPr>
                      <a:r>
                        <a:rPr kumimoji="0" lang="en-US" sz="1800" b="1" u="none" strike="noStrike" cap="none" normalizeH="0" baseline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20</a:t>
                      </a:r>
                      <a:endParaRPr kumimoji="0" 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rgbClr val="007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7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7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7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itchFamily="34" charset="0"/>
                        <a:buNone/>
                        <a:tabLst/>
                      </a:pPr>
                      <a:r>
                        <a:rPr kumimoji="0" lang="en-US" sz="1800" b="1" u="none" strike="noStrike" cap="none" normalizeH="0" baseline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CS</a:t>
                      </a:r>
                      <a:endParaRPr kumimoji="0" 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rgbClr val="007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7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7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7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95768262"/>
                  </a:ext>
                </a:extLst>
              </a:tr>
              <a:tr h="499614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itchFamily="34" charset="0"/>
                        <a:buNone/>
                        <a:tabLst/>
                      </a:pPr>
                      <a:r>
                        <a:rPr kumimoji="0" lang="en-US" sz="1800" b="1" u="none" strike="noStrike" cap="none" normalizeH="0" baseline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201215122</a:t>
                      </a:r>
                      <a:endParaRPr kumimoji="0" 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rgbClr val="007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7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7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7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itchFamily="34" charset="0"/>
                        <a:buNone/>
                        <a:tabLst/>
                      </a:pPr>
                      <a:r>
                        <a:rPr kumimoji="0" lang="zh-CN" altLang="en-US" sz="18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刘晨</a:t>
                      </a:r>
                      <a:endParaRPr kumimoji="0" lang="zh-CN" alt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rgbClr val="007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7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7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7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itchFamily="34" charset="0"/>
                        <a:buNone/>
                        <a:tabLst/>
                      </a:pPr>
                      <a:r>
                        <a:rPr kumimoji="0" lang="zh-CN" altLang="en-US" sz="18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女</a:t>
                      </a:r>
                      <a:endParaRPr kumimoji="0" lang="zh-CN" alt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rgbClr val="007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7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7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7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itchFamily="34" charset="0"/>
                        <a:buNone/>
                        <a:tabLst/>
                      </a:pPr>
                      <a:r>
                        <a:rPr kumimoji="0" lang="en-US" sz="1800" b="1" u="none" strike="noStrike" cap="none" normalizeH="0" baseline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19</a:t>
                      </a:r>
                      <a:endParaRPr kumimoji="0" 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rgbClr val="007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7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7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7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itchFamily="34" charset="0"/>
                        <a:buNone/>
                        <a:tabLst/>
                      </a:pPr>
                      <a:r>
                        <a:rPr kumimoji="0" lang="en-US" sz="1800" b="1" u="none" strike="noStrike" cap="none" normalizeH="0" baseline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CS</a:t>
                      </a:r>
                      <a:endParaRPr kumimoji="0" 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rgbClr val="007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7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7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7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6772382"/>
                  </a:ext>
                </a:extLst>
              </a:tr>
              <a:tr h="499614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itchFamily="34" charset="0"/>
                        <a:buNone/>
                        <a:tabLst/>
                      </a:pPr>
                      <a:r>
                        <a:rPr kumimoji="0" lang="en-US" sz="1800" b="1" u="none" strike="noStrike" cap="none" normalizeH="0" baseline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201215123</a:t>
                      </a:r>
                      <a:endParaRPr kumimoji="0" 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rgbClr val="007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7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7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7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itchFamily="34" charset="0"/>
                        <a:buNone/>
                        <a:tabLst/>
                      </a:pPr>
                      <a:r>
                        <a:rPr kumimoji="0" lang="zh-CN" altLang="en-US" sz="18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王敏</a:t>
                      </a:r>
                      <a:endParaRPr kumimoji="0" lang="zh-CN" alt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rgbClr val="007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7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7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7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itchFamily="34" charset="0"/>
                        <a:buNone/>
                        <a:tabLst/>
                      </a:pPr>
                      <a:r>
                        <a:rPr kumimoji="0" lang="zh-CN" altLang="en-US" sz="18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女</a:t>
                      </a:r>
                      <a:endParaRPr kumimoji="0" lang="zh-CN" alt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rgbClr val="007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7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7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7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itchFamily="34" charset="0"/>
                        <a:buNone/>
                        <a:tabLst/>
                      </a:pPr>
                      <a:r>
                        <a:rPr kumimoji="0" lang="en-US" sz="18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18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rgbClr val="007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7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7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7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itchFamily="34" charset="0"/>
                        <a:buNone/>
                        <a:tabLst/>
                      </a:pPr>
                      <a:r>
                        <a:rPr kumimoji="0" lang="en-US" sz="1800" b="1" u="none" strike="noStrike" cap="none" normalizeH="0" baseline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MA</a:t>
                      </a:r>
                      <a:endParaRPr kumimoji="0" 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rgbClr val="007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7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7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7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60270144"/>
                  </a:ext>
                </a:extLst>
              </a:tr>
              <a:tr h="499614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itchFamily="34" charset="0"/>
                        <a:buNone/>
                        <a:tabLst/>
                      </a:pPr>
                      <a:r>
                        <a:rPr kumimoji="0" lang="en-US" sz="1800" b="1" u="none" strike="noStrike" cap="none" normalizeH="0" baseline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201215125</a:t>
                      </a:r>
                      <a:endParaRPr kumimoji="0" 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rgbClr val="007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7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7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7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itchFamily="34" charset="0"/>
                        <a:buNone/>
                        <a:tabLst/>
                      </a:pPr>
                      <a:r>
                        <a:rPr kumimoji="0" lang="zh-CN" altLang="en-US" sz="18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张立</a:t>
                      </a:r>
                      <a:endParaRPr kumimoji="0" lang="zh-CN" alt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rgbClr val="007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7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7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7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itchFamily="34" charset="0"/>
                        <a:buNone/>
                        <a:tabLst/>
                      </a:pPr>
                      <a:r>
                        <a:rPr kumimoji="0" lang="zh-CN" altLang="en-US" sz="18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男</a:t>
                      </a:r>
                      <a:endParaRPr kumimoji="0" lang="zh-CN" alt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rgbClr val="007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7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7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7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itchFamily="34" charset="0"/>
                        <a:buNone/>
                        <a:tabLst/>
                      </a:pPr>
                      <a:r>
                        <a:rPr kumimoji="0" lang="en-US" sz="18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19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rgbClr val="007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7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7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7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itchFamily="34" charset="0"/>
                        <a:buNone/>
                        <a:tabLst/>
                      </a:pPr>
                      <a:r>
                        <a:rPr kumimoji="0" lang="en-US" sz="18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IS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rgbClr val="007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7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7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7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50381353"/>
                  </a:ext>
                </a:extLst>
              </a:tr>
            </a:tbl>
          </a:graphicData>
        </a:graphic>
      </p:graphicFrame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7234818"/>
              </p:ext>
            </p:extLst>
          </p:nvPr>
        </p:nvGraphicFramePr>
        <p:xfrm>
          <a:off x="1678780" y="2225143"/>
          <a:ext cx="8960545" cy="89216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92109">
                  <a:extLst>
                    <a:ext uri="{9D8B030D-6E8A-4147-A177-3AD203B41FA5}">
                      <a16:colId xmlns:a16="http://schemas.microsoft.com/office/drawing/2014/main" val="1228569394"/>
                    </a:ext>
                  </a:extLst>
                </a:gridCol>
                <a:gridCol w="1792109">
                  <a:extLst>
                    <a:ext uri="{9D8B030D-6E8A-4147-A177-3AD203B41FA5}">
                      <a16:colId xmlns:a16="http://schemas.microsoft.com/office/drawing/2014/main" val="378945586"/>
                    </a:ext>
                  </a:extLst>
                </a:gridCol>
                <a:gridCol w="1792109">
                  <a:extLst>
                    <a:ext uri="{9D8B030D-6E8A-4147-A177-3AD203B41FA5}">
                      <a16:colId xmlns:a16="http://schemas.microsoft.com/office/drawing/2014/main" val="3865368578"/>
                    </a:ext>
                  </a:extLst>
                </a:gridCol>
                <a:gridCol w="1792109">
                  <a:extLst>
                    <a:ext uri="{9D8B030D-6E8A-4147-A177-3AD203B41FA5}">
                      <a16:colId xmlns:a16="http://schemas.microsoft.com/office/drawing/2014/main" val="2091797507"/>
                    </a:ext>
                  </a:extLst>
                </a:gridCol>
                <a:gridCol w="1792109">
                  <a:extLst>
                    <a:ext uri="{9D8B030D-6E8A-4147-A177-3AD203B41FA5}">
                      <a16:colId xmlns:a16="http://schemas.microsoft.com/office/drawing/2014/main" val="1460795182"/>
                    </a:ext>
                  </a:extLst>
                </a:gridCol>
              </a:tblGrid>
              <a:tr h="89216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itchFamily="34" charset="0"/>
                        <a:buNone/>
                        <a:tabLst/>
                      </a:pPr>
                      <a:r>
                        <a:rPr kumimoji="0" lang="zh-CN" altLang="en-US" sz="18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学号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itchFamily="34" charset="0"/>
                        <a:buNone/>
                        <a:tabLst/>
                      </a:pPr>
                      <a:r>
                        <a:rPr kumimoji="0" lang="en-US" sz="1800" b="1" u="none" strike="noStrike" cap="none" normalizeH="0" baseline="0" dirty="0" err="1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Sno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rgbClr val="007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7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7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7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itchFamily="34" charset="0"/>
                        <a:buNone/>
                        <a:tabLst/>
                      </a:pPr>
                      <a:r>
                        <a:rPr kumimoji="0" lang="zh-CN" altLang="en-US" sz="18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姓名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itchFamily="34" charset="0"/>
                        <a:buNone/>
                        <a:tabLst/>
                      </a:pPr>
                      <a:r>
                        <a:rPr kumimoji="0" lang="en-US" sz="1800" b="1" u="none" strike="noStrike" cap="none" normalizeH="0" baseline="0" dirty="0" err="1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Sname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rgbClr val="007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7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7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7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itchFamily="34" charset="0"/>
                        <a:buNone/>
                        <a:tabLst/>
                      </a:pPr>
                      <a:r>
                        <a:rPr kumimoji="0" lang="zh-CN" altLang="en-US" sz="18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性别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itchFamily="34" charset="0"/>
                        <a:buNone/>
                        <a:tabLst/>
                      </a:pPr>
                      <a:r>
                        <a:rPr kumimoji="0" lang="zh-CN" altLang="en-US" sz="18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</a:t>
                      </a:r>
                      <a:r>
                        <a:rPr kumimoji="0" lang="en-US" sz="1800" b="1" u="none" strike="noStrike" cap="none" normalizeH="0" baseline="0" dirty="0" err="1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Ssex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rgbClr val="007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7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7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7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itchFamily="34" charset="0"/>
                        <a:buNone/>
                        <a:tabLst/>
                      </a:pPr>
                      <a:r>
                        <a:rPr kumimoji="0" lang="zh-CN" altLang="en-US" sz="18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年龄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itchFamily="34" charset="0"/>
                        <a:buNone/>
                        <a:tabLst/>
                      </a:pPr>
                      <a:r>
                        <a:rPr kumimoji="0" lang="zh-CN" altLang="en-US" sz="18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</a:t>
                      </a:r>
                      <a:r>
                        <a:rPr kumimoji="0" lang="en-US" sz="18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Sage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rgbClr val="007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7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7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7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itchFamily="34" charset="0"/>
                        <a:buNone/>
                        <a:tabLst/>
                      </a:pPr>
                      <a:r>
                        <a:rPr kumimoji="0" lang="zh-CN" altLang="en-US" sz="18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所在系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itchFamily="34" charset="0"/>
                        <a:buNone/>
                        <a:tabLst/>
                      </a:pPr>
                      <a:r>
                        <a:rPr kumimoji="0" lang="zh-CN" altLang="en-US" sz="18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</a:t>
                      </a:r>
                      <a:r>
                        <a:rPr kumimoji="0" lang="en-US" sz="1800" b="1" u="none" strike="noStrike" cap="none" normalizeH="0" baseline="0" dirty="0" err="1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Sdept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rgbClr val="007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7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7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7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07513899"/>
                  </a:ext>
                </a:extLst>
              </a:tr>
            </a:tbl>
          </a:graphicData>
        </a:graphic>
      </p:graphicFrame>
      <p:sp>
        <p:nvSpPr>
          <p:cNvPr id="9" name="矩形 8"/>
          <p:cNvSpPr/>
          <p:nvPr/>
        </p:nvSpPr>
        <p:spPr>
          <a:xfrm>
            <a:off x="880406" y="2486560"/>
            <a:ext cx="88804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1" hangingPunct="1">
              <a:buSzPct val="100000"/>
            </a:pPr>
            <a:r>
              <a:rPr lang="zh-CN" altLang="en-US" b="1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主码</a:t>
            </a:r>
            <a:endParaRPr lang="en-US" altLang="zh-CN" b="1" dirty="0">
              <a:solidFill>
                <a:srgbClr val="FF0000"/>
              </a:solidFill>
              <a:latin typeface="Times New Roman" panose="02020603050405020304" pitchFamily="18" charset="0"/>
              <a:cs typeface="Times New Roman" pitchFamily="18" charset="0"/>
            </a:endParaRPr>
          </a:p>
        </p:txBody>
      </p:sp>
      <p:pic>
        <p:nvPicPr>
          <p:cNvPr id="10" name="Voice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960784" y="4005064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636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1000"/>
    </mc:Choice>
    <mc:Fallback xmlns="">
      <p:transition advTm="2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774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23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33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4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7" presetClass="entr" presetSubtype="0" fill="hold" grpId="0" nodeType="with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2" presetClass="entr" presetSubtype="1" fill="hold" nodeType="withEffect">
                                  <p:stCondLst>
                                    <p:cond delay="109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84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grpId="1" nodeType="withEffect">
                                  <p:stCondLst>
                                    <p:cond delay="10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  <p:bldLst>
      <p:bldP spid="24" grpId="0"/>
      <p:bldP spid="9" grpId="0"/>
      <p:bldP spid="9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D3787158-0746-44DF-9D72-4662EDB92FE3}"/>
              </a:ext>
            </a:extLst>
          </p:cNvPr>
          <p:cNvSpPr txBox="1"/>
          <p:nvPr/>
        </p:nvSpPr>
        <p:spPr>
          <a:xfrm>
            <a:off x="335360" y="251937"/>
            <a:ext cx="10536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>
                <a:solidFill>
                  <a:srgbClr val="0071C1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3.2</a:t>
            </a:r>
            <a:endParaRPr lang="zh-CN" altLang="en-US" sz="3200" b="1" dirty="0">
              <a:solidFill>
                <a:srgbClr val="0071C1"/>
              </a:solidFill>
              <a:latin typeface="Times New Roman" panose="02020603050405020304" pitchFamily="18" charset="0"/>
              <a:ea typeface="华文行楷" panose="02010800040101010101" pitchFamily="2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247B475-AB97-426C-A652-6DD5C0406EF9}"/>
              </a:ext>
            </a:extLst>
          </p:cNvPr>
          <p:cNvSpPr txBox="1"/>
          <p:nvPr/>
        </p:nvSpPr>
        <p:spPr>
          <a:xfrm>
            <a:off x="1128018" y="251938"/>
            <a:ext cx="43199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学生</a:t>
            </a:r>
            <a:r>
              <a:rPr lang="en-US" altLang="zh-CN" sz="3200" b="1" dirty="0">
                <a:solidFill>
                  <a:schemeClr val="bg1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-</a:t>
            </a:r>
            <a:r>
              <a:rPr lang="zh-CN" altLang="en-US" sz="3200" dirty="0">
                <a:solidFill>
                  <a:schemeClr val="bg1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课程</a:t>
            </a:r>
            <a:r>
              <a:rPr lang="zh-CN" altLang="en-US" sz="3200" b="1" dirty="0">
                <a:solidFill>
                  <a:schemeClr val="bg1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数据库</a:t>
            </a:r>
            <a:endParaRPr lang="zh-CN" altLang="en-US" sz="3200" dirty="0">
              <a:solidFill>
                <a:schemeClr val="bg1"/>
              </a:solidFill>
              <a:latin typeface="Times New Roman" panose="02020603050405020304" pitchFamily="18" charset="0"/>
              <a:ea typeface="华文行楷" panose="02010800040101010101" pitchFamily="2" charset="-122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8220AC3B-9714-4731-8858-59E3ED456941}"/>
              </a:ext>
            </a:extLst>
          </p:cNvPr>
          <p:cNvSpPr txBox="1"/>
          <p:nvPr/>
        </p:nvSpPr>
        <p:spPr>
          <a:xfrm>
            <a:off x="1186746" y="908720"/>
            <a:ext cx="53413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lang="zh-CN" altLang="en-US" sz="2400" b="1" dirty="0">
                <a:latin typeface="Times New Roman" panose="02020603050405020304" pitchFamily="18" charset="0"/>
              </a:rPr>
              <a:t>学生</a:t>
            </a:r>
            <a:r>
              <a:rPr lang="en-US" altLang="zh-CN" sz="2400" b="1" dirty="0">
                <a:latin typeface="Times New Roman" panose="02020603050405020304" pitchFamily="18" charset="0"/>
              </a:rPr>
              <a:t>-</a:t>
            </a:r>
            <a:r>
              <a:rPr lang="zh-CN" altLang="en-US" sz="2400" b="1" dirty="0">
                <a:latin typeface="Times New Roman" panose="02020603050405020304" pitchFamily="18" charset="0"/>
              </a:rPr>
              <a:t>课程模式 </a:t>
            </a:r>
            <a:r>
              <a:rPr lang="en-US" altLang="zh-CN" sz="2400" b="1" dirty="0">
                <a:latin typeface="Times New Roman" panose="02020603050405020304" pitchFamily="18" charset="0"/>
              </a:rPr>
              <a:t>S-T</a:t>
            </a:r>
            <a:endParaRPr lang="zh-CN" altLang="en-US" sz="2400" b="1" dirty="0">
              <a:latin typeface="Times New Roman" panose="02020603050405020304" pitchFamily="18" charset="0"/>
            </a:endParaRPr>
          </a:p>
        </p:txBody>
      </p:sp>
      <p:sp>
        <p:nvSpPr>
          <p:cNvPr id="24" name="Text Box 1052"/>
          <p:cNvSpPr txBox="1">
            <a:spLocks noChangeArrowheads="1"/>
          </p:cNvSpPr>
          <p:nvPr/>
        </p:nvSpPr>
        <p:spPr bwMode="auto">
          <a:xfrm>
            <a:off x="1678780" y="1427872"/>
            <a:ext cx="9241756" cy="400110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SzPct val="100000"/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SzPct val="10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l"/>
            </a:pPr>
            <a:r>
              <a:rPr lang="zh-CN" altLang="en-US" sz="2000" dirty="0" smtClean="0">
                <a:latin typeface="Times New Roman" panose="02020603050405020304" pitchFamily="18" charset="0"/>
              </a:rPr>
              <a:t>课程表</a:t>
            </a:r>
            <a:r>
              <a:rPr lang="zh-CN" altLang="en-US" sz="2000" dirty="0">
                <a:latin typeface="Times New Roman" panose="02020603050405020304" pitchFamily="18" charset="0"/>
              </a:rPr>
              <a:t>：</a:t>
            </a:r>
            <a:r>
              <a:rPr lang="en-US" altLang="zh-CN" sz="2000" dirty="0">
                <a:latin typeface="Times New Roman" panose="02020603050405020304" pitchFamily="18" charset="0"/>
              </a:rPr>
              <a:t>Course(</a:t>
            </a:r>
            <a:r>
              <a:rPr lang="en-US" altLang="zh-CN" sz="2000" u="sng" dirty="0" err="1">
                <a:latin typeface="Times New Roman" panose="02020603050405020304" pitchFamily="18" charset="0"/>
              </a:rPr>
              <a:t>Cno</a:t>
            </a:r>
            <a:r>
              <a:rPr lang="en-US" altLang="zh-CN" sz="2000" dirty="0" err="1">
                <a:latin typeface="Times New Roman" panose="02020603050405020304" pitchFamily="18" charset="0"/>
              </a:rPr>
              <a:t>,Cname,Cpno,Ccredit</a:t>
            </a:r>
            <a:r>
              <a:rPr lang="en-US" altLang="zh-CN" sz="2000" dirty="0" smtClean="0">
                <a:latin typeface="Times New Roman" panose="02020603050405020304" pitchFamily="18" charset="0"/>
              </a:rPr>
              <a:t>)</a:t>
            </a:r>
            <a:endParaRPr lang="en-US" altLang="zh-CN" sz="2000" dirty="0">
              <a:latin typeface="Times New Roman" panose="02020603050405020304" pitchFamily="18" charset="0"/>
            </a:endParaRPr>
          </a:p>
        </p:txBody>
      </p:sp>
      <p:graphicFrame>
        <p:nvGraphicFramePr>
          <p:cNvPr id="7" name="Group 3">
            <a:extLst>
              <a:ext uri="{FF2B5EF4-FFF2-40B4-BE49-F238E27FC236}">
                <a16:creationId xmlns:a16="http://schemas.microsoft.com/office/drawing/2014/main" id="{EC92F248-CF7B-46E6-88F7-5A7F54E68F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7416692"/>
              </p:ext>
            </p:extLst>
          </p:nvPr>
        </p:nvGraphicFramePr>
        <p:xfrm>
          <a:off x="2508250" y="2060848"/>
          <a:ext cx="7175500" cy="4103689"/>
        </p:xfrm>
        <a:graphic>
          <a:graphicData uri="http://schemas.openxmlformats.org/drawingml/2006/table">
            <a:tbl>
              <a:tblPr/>
              <a:tblGrid>
                <a:gridCol w="1584325">
                  <a:extLst>
                    <a:ext uri="{9D8B030D-6E8A-4147-A177-3AD203B41FA5}">
                      <a16:colId xmlns:a16="http://schemas.microsoft.com/office/drawing/2014/main" val="4244875049"/>
                    </a:ext>
                  </a:extLst>
                </a:gridCol>
                <a:gridCol w="1949450">
                  <a:extLst>
                    <a:ext uri="{9D8B030D-6E8A-4147-A177-3AD203B41FA5}">
                      <a16:colId xmlns:a16="http://schemas.microsoft.com/office/drawing/2014/main" val="1218183731"/>
                    </a:ext>
                  </a:extLst>
                </a:gridCol>
                <a:gridCol w="1812925">
                  <a:extLst>
                    <a:ext uri="{9D8B030D-6E8A-4147-A177-3AD203B41FA5}">
                      <a16:colId xmlns:a16="http://schemas.microsoft.com/office/drawing/2014/main" val="906715656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288713076"/>
                    </a:ext>
                  </a:extLst>
                </a:gridCol>
              </a:tblGrid>
              <a:tr h="89217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SzPct val="100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SzPct val="100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课程号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Cno</a:t>
                      </a:r>
                      <a:endParaRPr kumimoji="0" lang="en-US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12" marB="45712" horzOverflow="overflow">
                    <a:lnL w="28575" cap="flat" cmpd="sng" algn="ctr">
                      <a:solidFill>
                        <a:srgbClr val="007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7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7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7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SzPct val="100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SzPct val="100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课程名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Cname</a:t>
                      </a:r>
                      <a:endParaRPr kumimoji="0" lang="en-US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12" marB="45712" horzOverflow="overflow">
                    <a:lnL w="28575" cap="flat" cmpd="sng" algn="ctr">
                      <a:solidFill>
                        <a:srgbClr val="007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7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7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7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SzPct val="100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SzPct val="100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先行课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Cpno</a:t>
                      </a:r>
                      <a:endParaRPr kumimoji="0" lang="en-US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12" marB="45712" horzOverflow="overflow">
                    <a:lnL w="28575" cap="flat" cmpd="sng" algn="ctr">
                      <a:solidFill>
                        <a:srgbClr val="007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7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7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7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SzPct val="100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SzPct val="100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学分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Ccredit</a:t>
                      </a:r>
                      <a:endParaRPr kumimoji="0" lang="en-US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12" marB="45712" horzOverflow="overflow">
                    <a:lnL w="28575" cap="flat" cmpd="sng" algn="ctr">
                      <a:solidFill>
                        <a:srgbClr val="007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7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7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7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9592310"/>
                  </a:ext>
                </a:extLst>
              </a:tr>
              <a:tr h="458788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SzPct val="100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SzPct val="100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marT="45712" marB="45712" horzOverflow="overflow">
                    <a:lnL w="28575" cap="flat" cmpd="sng" algn="ctr">
                      <a:solidFill>
                        <a:srgbClr val="007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7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7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7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SzPct val="100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SzPct val="100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数据库</a:t>
                      </a:r>
                    </a:p>
                  </a:txBody>
                  <a:tcPr marT="45712" marB="45712" horzOverflow="overflow">
                    <a:lnL w="28575" cap="flat" cmpd="sng" algn="ctr">
                      <a:solidFill>
                        <a:srgbClr val="007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7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7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7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SzPct val="100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SzPct val="100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5</a:t>
                      </a:r>
                    </a:p>
                  </a:txBody>
                  <a:tcPr marT="45712" marB="45712" horzOverflow="overflow">
                    <a:lnL w="28575" cap="flat" cmpd="sng" algn="ctr">
                      <a:solidFill>
                        <a:srgbClr val="007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7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7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7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SzPct val="100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SzPct val="100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4</a:t>
                      </a:r>
                    </a:p>
                  </a:txBody>
                  <a:tcPr marT="45712" marB="45712" horzOverflow="overflow">
                    <a:lnL w="28575" cap="flat" cmpd="sng" algn="ctr">
                      <a:solidFill>
                        <a:srgbClr val="007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7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7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7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1543566"/>
                  </a:ext>
                </a:extLst>
              </a:tr>
              <a:tr h="458788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SzPct val="100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SzPct val="100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rgbClr val="007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7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7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7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SzPct val="100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SzPct val="100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数学</a:t>
                      </a:r>
                      <a:endParaRPr kumimoji="0" lang="zh-CN" alt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rgbClr val="007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7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7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7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SzPct val="100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SzPct val="100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anose="020B0604020202020204" pitchFamily="34" charset="0"/>
                        <a:buNone/>
                        <a:tabLst/>
                      </a:pPr>
                      <a:endParaRPr kumimoji="0" lang="zh-CN" alt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rgbClr val="007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7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7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7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SzPct val="100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SzPct val="100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rgbClr val="007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7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7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7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6354421"/>
                  </a:ext>
                </a:extLst>
              </a:tr>
              <a:tr h="458788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SzPct val="100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SzPct val="100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rgbClr val="007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7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7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7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SzPct val="100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SzPct val="100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信息系统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007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7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7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7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SzPct val="100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SzPct val="100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rgbClr val="007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7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7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7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SzPct val="100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SzPct val="100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4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rgbClr val="007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7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7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7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2532670"/>
                  </a:ext>
                </a:extLst>
              </a:tr>
              <a:tr h="458788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SzPct val="100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SzPct val="100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4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007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7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7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7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SzPct val="100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SzPct val="100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操作系统</a:t>
                      </a:r>
                      <a:endParaRPr kumimoji="0" lang="zh-CN" alt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rgbClr val="007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7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7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7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SzPct val="100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SzPct val="100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6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007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7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7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7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SzPct val="100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SzPct val="100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007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7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7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7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5507660"/>
                  </a:ext>
                </a:extLst>
              </a:tr>
              <a:tr h="458788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SzPct val="100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SzPct val="100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5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007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7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7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7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SzPct val="100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SzPct val="100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数据结构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007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7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7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7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SzPct val="100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SzPct val="100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7</a:t>
                      </a:r>
                      <a:endParaRPr kumimoji="0" lang="zh-CN" alt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rgbClr val="007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7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7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7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SzPct val="100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SzPct val="100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4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rgbClr val="007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7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7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7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3534708"/>
                  </a:ext>
                </a:extLst>
              </a:tr>
              <a:tr h="458788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SzPct val="100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SzPct val="100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6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rgbClr val="007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7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7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7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SzPct val="100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SzPct val="100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数据处理</a:t>
                      </a:r>
                      <a:endParaRPr kumimoji="0" lang="zh-CN" alt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rgbClr val="007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7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7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7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SzPct val="100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SzPct val="100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anose="020B0604020202020204" pitchFamily="34" charset="0"/>
                        <a:buNone/>
                        <a:tabLst/>
                      </a:pPr>
                      <a:endParaRPr kumimoji="0" lang="zh-CN" alt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rgbClr val="007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7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7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7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SzPct val="100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SzPct val="100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007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7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7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7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7590061"/>
                  </a:ext>
                </a:extLst>
              </a:tr>
              <a:tr h="458788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SzPct val="100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SzPct val="100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7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rgbClr val="007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7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7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7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SzPct val="100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SzPct val="100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PASCAL</a:t>
                      </a: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语言</a:t>
                      </a:r>
                      <a:endParaRPr kumimoji="0" lang="zh-CN" alt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rgbClr val="007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7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7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7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SzPct val="100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SzPct val="100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6</a:t>
                      </a:r>
                      <a:endParaRPr kumimoji="0" lang="zh-CN" alt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rgbClr val="007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7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7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7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SzPct val="100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SzPct val="100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4</a:t>
                      </a:r>
                      <a:endParaRPr kumimoji="0" lang="en-US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rgbClr val="007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7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7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7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5671925"/>
                  </a:ext>
                </a:extLst>
              </a:tr>
            </a:tbl>
          </a:graphicData>
        </a:graphic>
      </p:graphicFrame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6346638"/>
              </p:ext>
            </p:extLst>
          </p:nvPr>
        </p:nvGraphicFramePr>
        <p:xfrm>
          <a:off x="2508250" y="2060848"/>
          <a:ext cx="7175500" cy="892173"/>
        </p:xfrm>
        <a:graphic>
          <a:graphicData uri="http://schemas.openxmlformats.org/drawingml/2006/table">
            <a:tbl>
              <a:tblPr/>
              <a:tblGrid>
                <a:gridCol w="1584325">
                  <a:extLst>
                    <a:ext uri="{9D8B030D-6E8A-4147-A177-3AD203B41FA5}">
                      <a16:colId xmlns:a16="http://schemas.microsoft.com/office/drawing/2014/main" val="2024252784"/>
                    </a:ext>
                  </a:extLst>
                </a:gridCol>
                <a:gridCol w="1949450">
                  <a:extLst>
                    <a:ext uri="{9D8B030D-6E8A-4147-A177-3AD203B41FA5}">
                      <a16:colId xmlns:a16="http://schemas.microsoft.com/office/drawing/2014/main" val="1002715951"/>
                    </a:ext>
                  </a:extLst>
                </a:gridCol>
                <a:gridCol w="1812925">
                  <a:extLst>
                    <a:ext uri="{9D8B030D-6E8A-4147-A177-3AD203B41FA5}">
                      <a16:colId xmlns:a16="http://schemas.microsoft.com/office/drawing/2014/main" val="351234961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483096024"/>
                    </a:ext>
                  </a:extLst>
                </a:gridCol>
              </a:tblGrid>
              <a:tr h="89217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SzPct val="100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SzPct val="100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课程号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Cno</a:t>
                      </a:r>
                      <a:endParaRPr kumimoji="0" lang="en-US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12" marB="45712" horzOverflow="overflow">
                    <a:lnL w="28575" cap="flat" cmpd="sng" algn="ctr">
                      <a:solidFill>
                        <a:srgbClr val="007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7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7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7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SzPct val="100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SzPct val="100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课程名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Cname</a:t>
                      </a:r>
                      <a:endParaRPr kumimoji="0" lang="en-US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12" marB="45712" horzOverflow="overflow">
                    <a:lnL w="28575" cap="flat" cmpd="sng" algn="ctr">
                      <a:solidFill>
                        <a:srgbClr val="007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7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7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7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SzPct val="100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SzPct val="100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先行课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Cpno</a:t>
                      </a:r>
                      <a:endParaRPr kumimoji="0" lang="en-US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12" marB="45712" horzOverflow="overflow">
                    <a:lnL w="28575" cap="flat" cmpd="sng" algn="ctr">
                      <a:solidFill>
                        <a:srgbClr val="007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7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7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7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SzPct val="100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SzPct val="100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学分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Ccredit</a:t>
                      </a:r>
                      <a:endParaRPr kumimoji="0" lang="en-US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12" marB="45712" horzOverflow="overflow">
                    <a:lnL w="28575" cap="flat" cmpd="sng" algn="ctr">
                      <a:solidFill>
                        <a:srgbClr val="007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7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7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7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2878911"/>
                  </a:ext>
                </a:extLst>
              </a:tr>
            </a:tbl>
          </a:graphicData>
        </a:graphic>
      </p:graphicFrame>
      <p:pic>
        <p:nvPicPr>
          <p:cNvPr id="6" name="Voice9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2760984" y="3317132"/>
            <a:ext cx="406400" cy="40640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1351947" y="2322268"/>
            <a:ext cx="88804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1" hangingPunct="1">
              <a:buSzPct val="100000"/>
            </a:pPr>
            <a:r>
              <a:rPr lang="zh-CN" altLang="en-US" b="1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主码</a:t>
            </a:r>
            <a:endParaRPr lang="en-US" altLang="zh-CN" b="1" dirty="0">
              <a:solidFill>
                <a:srgbClr val="FF0000"/>
              </a:solidFill>
              <a:latin typeface="Times New Roman" panose="02020603050405020304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2840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2000"/>
    </mc:Choice>
    <mc:Fallback xmlns="">
      <p:transition advTm="3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9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31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4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7" presetClass="entr" presetSubtype="0" fill="hold" grpId="0" nodeType="withEffect">
                                  <p:stCondLst>
                                    <p:cond delay="8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11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nodeType="withEffect">
                                  <p:stCondLst>
                                    <p:cond delay="116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17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2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24" grpId="0"/>
      <p:bldP spid="10" grpId="0"/>
      <p:bldP spid="10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D3787158-0746-44DF-9D72-4662EDB92FE3}"/>
              </a:ext>
            </a:extLst>
          </p:cNvPr>
          <p:cNvSpPr txBox="1"/>
          <p:nvPr/>
        </p:nvSpPr>
        <p:spPr>
          <a:xfrm>
            <a:off x="335360" y="251937"/>
            <a:ext cx="10536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>
                <a:solidFill>
                  <a:srgbClr val="0071C1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3.2</a:t>
            </a:r>
            <a:endParaRPr lang="zh-CN" altLang="en-US" sz="3200" b="1" dirty="0">
              <a:solidFill>
                <a:srgbClr val="0071C1"/>
              </a:solidFill>
              <a:latin typeface="Times New Roman" panose="02020603050405020304" pitchFamily="18" charset="0"/>
              <a:ea typeface="华文行楷" panose="02010800040101010101" pitchFamily="2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247B475-AB97-426C-A652-6DD5C0406EF9}"/>
              </a:ext>
            </a:extLst>
          </p:cNvPr>
          <p:cNvSpPr txBox="1"/>
          <p:nvPr/>
        </p:nvSpPr>
        <p:spPr>
          <a:xfrm>
            <a:off x="1128018" y="251938"/>
            <a:ext cx="43199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学生</a:t>
            </a:r>
            <a:r>
              <a:rPr lang="en-US" altLang="zh-CN" sz="3200" b="1" dirty="0">
                <a:solidFill>
                  <a:schemeClr val="bg1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-</a:t>
            </a:r>
            <a:r>
              <a:rPr lang="zh-CN" altLang="en-US" sz="3200" dirty="0">
                <a:solidFill>
                  <a:schemeClr val="bg1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课程</a:t>
            </a:r>
            <a:r>
              <a:rPr lang="zh-CN" altLang="en-US" sz="3200" b="1" dirty="0">
                <a:solidFill>
                  <a:schemeClr val="bg1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数据库</a:t>
            </a:r>
            <a:endParaRPr lang="zh-CN" altLang="en-US" sz="3200" dirty="0">
              <a:solidFill>
                <a:schemeClr val="bg1"/>
              </a:solidFill>
              <a:latin typeface="Times New Roman" panose="02020603050405020304" pitchFamily="18" charset="0"/>
              <a:ea typeface="华文行楷" panose="02010800040101010101" pitchFamily="2" charset="-122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8220AC3B-9714-4731-8858-59E3ED456941}"/>
              </a:ext>
            </a:extLst>
          </p:cNvPr>
          <p:cNvSpPr txBox="1"/>
          <p:nvPr/>
        </p:nvSpPr>
        <p:spPr>
          <a:xfrm>
            <a:off x="1186746" y="908720"/>
            <a:ext cx="53413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lang="zh-CN" altLang="en-US" sz="2400" b="1" dirty="0">
                <a:latin typeface="Times New Roman" panose="02020603050405020304" pitchFamily="18" charset="0"/>
              </a:rPr>
              <a:t>学生</a:t>
            </a:r>
            <a:r>
              <a:rPr lang="en-US" altLang="zh-CN" sz="2400" b="1" dirty="0">
                <a:latin typeface="Times New Roman" panose="02020603050405020304" pitchFamily="18" charset="0"/>
              </a:rPr>
              <a:t>-</a:t>
            </a:r>
            <a:r>
              <a:rPr lang="zh-CN" altLang="en-US" sz="2400" b="1" dirty="0">
                <a:latin typeface="Times New Roman" panose="02020603050405020304" pitchFamily="18" charset="0"/>
              </a:rPr>
              <a:t>课程模式 </a:t>
            </a:r>
            <a:r>
              <a:rPr lang="en-US" altLang="zh-CN" sz="2400" b="1" dirty="0">
                <a:latin typeface="Times New Roman" panose="02020603050405020304" pitchFamily="18" charset="0"/>
              </a:rPr>
              <a:t>S-T</a:t>
            </a:r>
            <a:endParaRPr lang="zh-CN" altLang="en-US" sz="2400" b="1" dirty="0">
              <a:latin typeface="Times New Roman" panose="02020603050405020304" pitchFamily="18" charset="0"/>
            </a:endParaRPr>
          </a:p>
        </p:txBody>
      </p:sp>
      <p:sp>
        <p:nvSpPr>
          <p:cNvPr id="24" name="Text Box 1052"/>
          <p:cNvSpPr txBox="1">
            <a:spLocks noChangeArrowheads="1"/>
          </p:cNvSpPr>
          <p:nvPr/>
        </p:nvSpPr>
        <p:spPr bwMode="auto">
          <a:xfrm>
            <a:off x="1678780" y="1427872"/>
            <a:ext cx="9241756" cy="400110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SzPct val="100000"/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SzPct val="10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Times New Roman" panose="02020603050405020304" pitchFamily="18" charset="0"/>
              </a:rPr>
              <a:t>学生选课表：</a:t>
            </a:r>
            <a:r>
              <a:rPr lang="en-US" altLang="zh-CN" sz="2000" dirty="0">
                <a:latin typeface="Times New Roman" panose="02020603050405020304" pitchFamily="18" charset="0"/>
              </a:rPr>
              <a:t>SC(</a:t>
            </a:r>
            <a:r>
              <a:rPr lang="en-US" altLang="zh-CN" sz="2000" dirty="0" err="1">
                <a:latin typeface="Times New Roman" panose="02020603050405020304" pitchFamily="18" charset="0"/>
              </a:rPr>
              <a:t>Sno,Cno,Grade</a:t>
            </a:r>
            <a:endParaRPr lang="en-US" altLang="zh-CN" sz="2000" dirty="0">
              <a:latin typeface="Times New Roman" panose="02020603050405020304" pitchFamily="18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351947" y="2322268"/>
            <a:ext cx="88804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1" hangingPunct="1">
              <a:buSzPct val="100000"/>
            </a:pPr>
            <a:r>
              <a:rPr lang="zh-CN" altLang="en-US" b="1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主码</a:t>
            </a:r>
            <a:endParaRPr lang="en-US" altLang="zh-CN" b="1" dirty="0">
              <a:solidFill>
                <a:srgbClr val="FF0000"/>
              </a:solidFill>
              <a:latin typeface="Times New Roman" panose="02020603050405020304" pitchFamily="18" charset="0"/>
              <a:cs typeface="Times New Roman" pitchFamily="18" charset="0"/>
            </a:endParaRPr>
          </a:p>
        </p:txBody>
      </p:sp>
      <p:graphicFrame>
        <p:nvGraphicFramePr>
          <p:cNvPr id="11" name="表格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6881679"/>
              </p:ext>
            </p:extLst>
          </p:nvPr>
        </p:nvGraphicFramePr>
        <p:xfrm>
          <a:off x="3251658" y="2322268"/>
          <a:ext cx="6096000" cy="261890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18097192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21744773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339851578"/>
                    </a:ext>
                  </a:extLst>
                </a:gridCol>
              </a:tblGrid>
              <a:tr h="713961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SzPct val="100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SzPct val="100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</a:rPr>
                        <a:t>学 号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u="none" strike="noStrike" cap="none" normalizeH="0" baseline="0" dirty="0" err="1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</a:rPr>
                        <a:t>Sno</a:t>
                      </a:r>
                      <a:endParaRPr kumimoji="0" lang="en-US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rgbClr val="007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7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7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7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SzPct val="100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SzPct val="100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</a:rPr>
                        <a:t> </a:t>
                      </a:r>
                      <a:r>
                        <a:rPr kumimoji="0" lang="zh-CN" altLang="en-US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</a:rPr>
                        <a:t>课程号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</a:rPr>
                        <a:t>  </a:t>
                      </a:r>
                      <a:r>
                        <a:rPr kumimoji="0" lang="en-US" altLang="zh-CN" sz="1800" u="none" strike="noStrike" cap="none" normalizeH="0" baseline="0" dirty="0" err="1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</a:rPr>
                        <a:t>Cno</a:t>
                      </a:r>
                      <a:endParaRPr kumimoji="0" lang="en-US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rgbClr val="007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7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7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7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SzPct val="100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SzPct val="100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</a:rPr>
                        <a:t>  </a:t>
                      </a:r>
                      <a:r>
                        <a:rPr kumimoji="0" lang="zh-CN" altLang="en-US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</a:rPr>
                        <a:t>成绩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</a:rPr>
                        <a:t>    </a:t>
                      </a:r>
                      <a:r>
                        <a:rPr kumimoji="0" lang="en-US" altLang="zh-CN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</a:rPr>
                        <a:t>Grade</a:t>
                      </a:r>
                      <a:endParaRPr kumimoji="0" lang="en-US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rgbClr val="007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7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7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7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80291243"/>
                  </a:ext>
                </a:extLst>
              </a:tr>
              <a:tr h="380988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SzPct val="100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SzPct val="100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u="none" strike="noStrike" cap="none" normalizeH="0" baseline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</a:rPr>
                        <a:t>201215121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rgbClr val="007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7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7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7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SzPct val="100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SzPct val="100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u="none" strike="noStrike" cap="none" normalizeH="0" baseline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rgbClr val="007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7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7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7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SzPct val="100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SzPct val="100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u="none" strike="noStrike" cap="none" normalizeH="0" baseline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</a:rPr>
                        <a:t> 92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rgbClr val="007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7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7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7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4150179"/>
                  </a:ext>
                </a:extLst>
              </a:tr>
              <a:tr h="380988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SzPct val="100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SzPct val="100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u="none" strike="noStrike" cap="none" normalizeH="0" baseline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</a:rPr>
                        <a:t>201215121  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rgbClr val="007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7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7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7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SzPct val="100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SzPct val="100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u="none" strike="noStrike" cap="none" normalizeH="0" baseline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</a:rPr>
                        <a:t>2</a:t>
                      </a:r>
                      <a:endParaRPr kumimoji="0" lang="zh-CN" alt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rgbClr val="007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7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7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7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SzPct val="100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SzPct val="100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u="none" strike="noStrike" cap="none" normalizeH="0" baseline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</a:rPr>
                        <a:t>85</a:t>
                      </a:r>
                      <a:endParaRPr kumimoji="0" lang="zh-CN" alt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rgbClr val="007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7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7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7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06856644"/>
                  </a:ext>
                </a:extLst>
              </a:tr>
              <a:tr h="380988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SzPct val="100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SzPct val="100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u="none" strike="noStrike" cap="none" normalizeH="0" baseline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</a:rPr>
                        <a:t>201215121  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rgbClr val="007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7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7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7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SzPct val="100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SzPct val="100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u="none" strike="noStrike" cap="none" normalizeH="0" baseline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  <a:endParaRPr kumimoji="0" lang="zh-CN" alt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rgbClr val="007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7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7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7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SzPct val="100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SzPct val="100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u="none" strike="noStrike" cap="none" normalizeH="0" baseline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</a:rPr>
                        <a:t>88</a:t>
                      </a:r>
                      <a:endParaRPr kumimoji="0" lang="zh-CN" alt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rgbClr val="007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7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7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7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82031364"/>
                  </a:ext>
                </a:extLst>
              </a:tr>
              <a:tr h="380988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SzPct val="100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SzPct val="100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u="none" strike="noStrike" cap="none" normalizeH="0" baseline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</a:rPr>
                        <a:t>201215122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rgbClr val="007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7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7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7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SzPct val="100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SzPct val="100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</a:rPr>
                        <a:t>2</a:t>
                      </a:r>
                      <a:endParaRPr kumimoji="0" lang="zh-CN" alt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rgbClr val="007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7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7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7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SzPct val="100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SzPct val="100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u="none" strike="noStrike" cap="none" normalizeH="0" baseline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</a:rPr>
                        <a:t>90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rgbClr val="007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7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7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7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63288052"/>
                  </a:ext>
                </a:extLst>
              </a:tr>
              <a:tr h="380988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SzPct val="100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SzPct val="100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u="none" strike="noStrike" cap="none" normalizeH="0" baseline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</a:rPr>
                        <a:t>201215122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rgbClr val="007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7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7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7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SzPct val="100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SzPct val="100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u="none" strike="noStrike" cap="none" normalizeH="0" baseline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  <a:endParaRPr kumimoji="0" lang="zh-CN" alt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rgbClr val="007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7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7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7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SzPct val="100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SzPct val="100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</a:rPr>
                        <a:t>80</a:t>
                      </a:r>
                      <a:endParaRPr kumimoji="0" lang="zh-CN" alt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rgbClr val="007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7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7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7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56306085"/>
                  </a:ext>
                </a:extLst>
              </a:tr>
            </a:tbl>
          </a:graphicData>
        </a:graphic>
      </p:graphicFrame>
      <p:pic>
        <p:nvPicPr>
          <p:cNvPr id="8" name="Voice10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3913112" y="4149080"/>
            <a:ext cx="406400" cy="406400"/>
          </a:xfrm>
          <a:prstGeom prst="rect">
            <a:avLst/>
          </a:prstGeom>
        </p:spPr>
      </p:pic>
      <p:graphicFrame>
        <p:nvGraphicFramePr>
          <p:cNvPr id="9" name="表格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4863790"/>
              </p:ext>
            </p:extLst>
          </p:nvPr>
        </p:nvGraphicFramePr>
        <p:xfrm>
          <a:off x="3251658" y="2322268"/>
          <a:ext cx="4064000" cy="71396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69353394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246455579"/>
                    </a:ext>
                  </a:extLst>
                </a:gridCol>
              </a:tblGrid>
              <a:tr h="713961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SzPct val="100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SzPct val="100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</a:rPr>
                        <a:t>学 号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u="none" strike="noStrike" cap="none" normalizeH="0" baseline="0" dirty="0" err="1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</a:rPr>
                        <a:t>Sno</a:t>
                      </a:r>
                      <a:endParaRPr kumimoji="0" lang="en-US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rgbClr val="007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7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7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7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SzPct val="100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SzPct val="100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</a:rPr>
                        <a:t> </a:t>
                      </a:r>
                      <a:r>
                        <a:rPr kumimoji="0" lang="zh-CN" altLang="en-US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</a:rPr>
                        <a:t>课程号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</a:rPr>
                        <a:t>  </a:t>
                      </a:r>
                      <a:r>
                        <a:rPr kumimoji="0" lang="en-US" altLang="zh-CN" sz="1800" u="none" strike="noStrike" cap="none" normalizeH="0" baseline="0" dirty="0" err="1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</a:rPr>
                        <a:t>Cno</a:t>
                      </a:r>
                      <a:endParaRPr kumimoji="0" lang="en-US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rgbClr val="007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7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7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7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0575573"/>
                  </a:ext>
                </a:extLst>
              </a:tr>
            </a:tbl>
          </a:graphicData>
        </a:graphic>
      </p:graphicFrame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6207379"/>
              </p:ext>
            </p:extLst>
          </p:nvPr>
        </p:nvGraphicFramePr>
        <p:xfrm>
          <a:off x="3251658" y="2322268"/>
          <a:ext cx="6096000" cy="71396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342254168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43049742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38917142"/>
                    </a:ext>
                  </a:extLst>
                </a:gridCol>
              </a:tblGrid>
              <a:tr h="713961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SzPct val="100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SzPct val="100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</a:rPr>
                        <a:t>学 号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u="none" strike="noStrike" cap="none" normalizeH="0" baseline="0" dirty="0" err="1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</a:rPr>
                        <a:t>Sno</a:t>
                      </a:r>
                      <a:endParaRPr kumimoji="0" lang="en-US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rgbClr val="007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7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7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7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SzPct val="100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SzPct val="100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</a:rPr>
                        <a:t> </a:t>
                      </a:r>
                      <a:r>
                        <a:rPr kumimoji="0" lang="zh-CN" altLang="en-US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</a:rPr>
                        <a:t>课程号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</a:rPr>
                        <a:t>  </a:t>
                      </a:r>
                      <a:r>
                        <a:rPr kumimoji="0" lang="en-US" altLang="zh-CN" sz="1800" u="none" strike="noStrike" cap="none" normalizeH="0" baseline="0" dirty="0" err="1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</a:rPr>
                        <a:t>Cno</a:t>
                      </a:r>
                      <a:endParaRPr kumimoji="0" lang="en-US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rgbClr val="007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7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7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7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SzPct val="100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SzPct val="100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</a:rPr>
                        <a:t>  </a:t>
                      </a:r>
                      <a:r>
                        <a:rPr kumimoji="0" lang="zh-CN" altLang="en-US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</a:rPr>
                        <a:t>成绩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</a:rPr>
                        <a:t>    </a:t>
                      </a:r>
                      <a:r>
                        <a:rPr kumimoji="0" lang="en-US" altLang="zh-CN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</a:rPr>
                        <a:t>Grade</a:t>
                      </a:r>
                      <a:endParaRPr kumimoji="0" lang="en-US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rgbClr val="007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7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7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7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54965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19861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6000"/>
    </mc:Choice>
    <mc:Fallback xmlns="">
      <p:transition advTm="16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43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26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3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7" presetClass="entr" presetSubtype="0" fill="hold" grpId="0" nodeType="withEffect">
                                  <p:stCondLst>
                                    <p:cond delay="67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67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8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grpId="1" nodeType="withEffect">
                                  <p:stCondLst>
                                    <p:cond delay="9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nodeType="withEffect">
                                  <p:stCondLst>
                                    <p:cond delay="9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2" presetClass="entr" presetSubtype="1" fill="hold" nodeType="withEffect">
                                  <p:stCondLst>
                                    <p:cond delay="94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44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3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24" grpId="0"/>
      <p:bldP spid="10" grpId="0"/>
      <p:bldP spid="10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">
            <a:extLst>
              <a:ext uri="{FF2B5EF4-FFF2-40B4-BE49-F238E27FC236}">
                <a16:creationId xmlns:a16="http://schemas.microsoft.com/office/drawing/2014/main" id="{A375180A-9AB0-422C-82C3-1ACB04171484}"/>
              </a:ext>
            </a:extLst>
          </p:cNvPr>
          <p:cNvSpPr txBox="1"/>
          <p:nvPr/>
        </p:nvSpPr>
        <p:spPr>
          <a:xfrm>
            <a:off x="4977745" y="3075057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谢谢观赏</a:t>
            </a:r>
          </a:p>
        </p:txBody>
      </p:sp>
    </p:spTree>
    <p:extLst>
      <p:ext uri="{BB962C8B-B14F-4D97-AF65-F5344CB8AC3E}">
        <p14:creationId xmlns:p14="http://schemas.microsoft.com/office/powerpoint/2010/main" val="1704475617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theme/theme1.xml><?xml version="1.0" encoding="utf-8"?>
<a:theme xmlns:a="http://schemas.openxmlformats.org/drawingml/2006/main" name="数据库系统概论">
  <a:themeElements>
    <a:clrScheme name="数据库系统概论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CFDEF3"/>
      </a:accent1>
      <a:accent2>
        <a:srgbClr val="333399"/>
      </a:accent2>
      <a:accent3>
        <a:srgbClr val="FFFFFF"/>
      </a:accent3>
      <a:accent4>
        <a:srgbClr val="000000"/>
      </a:accent4>
      <a:accent5>
        <a:srgbClr val="E4ECF8"/>
      </a:accent5>
      <a:accent6>
        <a:srgbClr val="2D2D8A"/>
      </a:accent6>
      <a:hlink>
        <a:srgbClr val="009999"/>
      </a:hlink>
      <a:folHlink>
        <a:srgbClr val="99CC00"/>
      </a:folHlink>
    </a:clrScheme>
    <a:fontScheme name="数据库系统概论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lnDef>
    <a:txDef>
      <a:spPr>
        <a:noFill/>
      </a:spPr>
      <a:bodyPr wrap="square" rtlCol="0">
        <a:spAutoFit/>
      </a:bodyPr>
      <a:lstStyle>
        <a:defPPr>
          <a:defRPr sz="3200" baseline="0" dirty="0" smtClean="0">
            <a:solidFill>
              <a:srgbClr val="0071C1"/>
            </a:solidFill>
            <a:latin typeface="Times New Roman" panose="02020603050405020304" pitchFamily="18" charset="0"/>
            <a:ea typeface="华文行楷" panose="02010800040101010101" pitchFamily="2" charset="-122"/>
          </a:defRPr>
        </a:defPPr>
      </a:lstStyle>
    </a:txDef>
  </a:objectDefaults>
  <a:extraClrSchemeLst>
    <a:extraClrScheme>
      <a:clrScheme name="数据库系统概论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FDEF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E4ECF8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数据库系统概论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数据库系统概论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7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9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数据库系统概论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数据库系统概论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数据库系统概论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数据库系统概论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数据库系统概论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数据库系统概论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数据库系统概论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数据库系统概论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数据库系统概论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数据库系统概论">
  <a:themeElements>
    <a:clrScheme name="1_数据库系统概论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CFDEF3"/>
      </a:accent1>
      <a:accent2>
        <a:srgbClr val="333399"/>
      </a:accent2>
      <a:accent3>
        <a:srgbClr val="FFFFFF"/>
      </a:accent3>
      <a:accent4>
        <a:srgbClr val="000000"/>
      </a:accent4>
      <a:accent5>
        <a:srgbClr val="E4ECF8"/>
      </a:accent5>
      <a:accent6>
        <a:srgbClr val="2D2D8A"/>
      </a:accent6>
      <a:hlink>
        <a:srgbClr val="009999"/>
      </a:hlink>
      <a:folHlink>
        <a:srgbClr val="99CC00"/>
      </a:folHlink>
    </a:clrScheme>
    <a:fontScheme name="1_数据库系统概论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lnDef>
    <a:txDef>
      <a:spPr>
        <a:noFill/>
      </a:spPr>
      <a:bodyPr wrap="square" rtlCol="0">
        <a:spAutoFit/>
      </a:bodyPr>
      <a:lstStyle>
        <a:defPPr>
          <a:defRPr sz="2400" b="1" dirty="0" smtClean="0">
            <a:solidFill>
              <a:srgbClr val="0071C1"/>
            </a:solidFill>
            <a:latin typeface="Times New Roman" panose="02020603050405020304" pitchFamily="18" charset="0"/>
            <a:ea typeface="华文行楷" panose="02010800040101010101" pitchFamily="2" charset="-122"/>
          </a:defRPr>
        </a:defPPr>
      </a:lstStyle>
    </a:txDef>
  </a:objectDefaults>
  <a:extraClrSchemeLst>
    <a:extraClrScheme>
      <a:clrScheme name="1_数据库系统概论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FDEF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E4ECF8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数据库系统概论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数据库系统概论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7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9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数据库系统概论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数据库系统概论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数据库系统概论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数据库系统概论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数据库系统概论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数据库系统概论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数据库系统概论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数据库系统概论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数据库系统概论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2793</TotalTime>
  <Pages>0</Pages>
  <Words>245</Words>
  <Characters>0</Characters>
  <Application>Microsoft Office PowerPoint</Application>
  <DocSecurity>0</DocSecurity>
  <PresentationFormat>宽屏</PresentationFormat>
  <Lines>0</Lines>
  <Paragraphs>138</Paragraphs>
  <Slides>6</Slides>
  <Notes>0</Notes>
  <HiddenSlides>0</HiddenSlides>
  <MMClips>5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6</vt:i4>
      </vt:variant>
    </vt:vector>
  </HeadingPairs>
  <TitlesOfParts>
    <vt:vector size="18" baseType="lpstr">
      <vt:lpstr>等线</vt:lpstr>
      <vt:lpstr>等线 Light</vt:lpstr>
      <vt:lpstr>华文行楷</vt:lpstr>
      <vt:lpstr>华文中宋</vt:lpstr>
      <vt:lpstr>宋体</vt:lpstr>
      <vt:lpstr>Arial</vt:lpstr>
      <vt:lpstr>Calibri</vt:lpstr>
      <vt:lpstr>Times New Roman</vt:lpstr>
      <vt:lpstr>Wingdings</vt:lpstr>
      <vt:lpstr>数据库系统概论</vt:lpstr>
      <vt:lpstr>1_数据库系统概论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/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subject/>
  <dc:creator>hp</dc:creator>
  <cp:keywords/>
  <dc:description/>
  <cp:lastModifiedBy>千里 快哉风</cp:lastModifiedBy>
  <cp:revision>388</cp:revision>
  <dcterms:created xsi:type="dcterms:W3CDTF">2014-10-22T07:43:12Z</dcterms:created>
  <dcterms:modified xsi:type="dcterms:W3CDTF">2018-09-24T06:54:53Z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2052-9.1.0.4855</vt:lpwstr>
  </property>
</Properties>
</file>